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  <p:sldMasterId id="214748370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0" r:id="rId4"/>
    <p:sldId id="261" r:id="rId5"/>
    <p:sldId id="259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" initials="AB" lastIdx="14" clrIdx="0">
    <p:extLst>
      <p:ext uri="{19B8F6BF-5375-455C-9EA6-DF929625EA0E}">
        <p15:presenceInfo xmlns:p15="http://schemas.microsoft.com/office/powerpoint/2012/main" userId="S::angelika_bullinger-hoffmann.de#ext#@arbeitswissenschaftundinnov.onmicrosoft.com::724dabbe-21df-472f-9b85-b1bbb7453b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707D"/>
    <a:srgbClr val="F8AE58"/>
    <a:srgbClr val="3CC5F2"/>
    <a:srgbClr val="EAEAEA"/>
    <a:srgbClr val="FA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39C57-ABB7-4632-A466-4D443F290384}" v="25" dt="2020-04-01T19:45:10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202" autoAdjust="0"/>
  </p:normalViewPr>
  <p:slideViewPr>
    <p:cSldViewPr snapToGrid="0">
      <p:cViewPr varScale="1">
        <p:scale>
          <a:sx n="89" d="100"/>
          <a:sy n="89" d="100"/>
        </p:scale>
        <p:origin x="1296" y="9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714620" y="8686800"/>
            <a:ext cx="14287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A67D1A96-C815-45BB-855C-E63C27B453A1}" type="datetimeFigureOut">
              <a:rPr lang="de-DE" sz="900" i="1" smtClean="0">
                <a:solidFill>
                  <a:schemeClr val="accent6"/>
                </a:solidFill>
              </a:rPr>
              <a:pPr algn="ctr"/>
              <a:t>02.06.2021</a:t>
            </a:fld>
            <a:endParaRPr lang="de-DE" sz="900" i="1">
              <a:solidFill>
                <a:schemeClr val="accent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786322" y="8685213"/>
            <a:ext cx="135732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EC39BB6F-18F3-4650-8D27-3AF261D237D1}" type="slidenum">
              <a:rPr lang="de-DE" sz="900" i="1" smtClean="0">
                <a:solidFill>
                  <a:schemeClr val="accent6"/>
                </a:solidFill>
              </a:rPr>
              <a:pPr/>
              <a:t>‹Nr.›</a:t>
            </a:fld>
            <a:endParaRPr lang="de-DE" sz="900" i="1">
              <a:solidFill>
                <a:schemeClr val="accent6"/>
              </a:solidFill>
            </a:endParaRP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/>
          </p:nvPr>
        </p:nvSpPr>
        <p:spPr>
          <a:xfrm>
            <a:off x="785794" y="214282"/>
            <a:ext cx="5357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900" i="1">
              <a:solidFill>
                <a:schemeClr val="accent6"/>
              </a:solidFill>
            </a:endParaRPr>
          </a:p>
        </p:txBody>
      </p:sp>
      <p:pic>
        <p:nvPicPr>
          <p:cNvPr id="2" name="Picture 2" descr="I:\projekte\PR &amp; Marketing\logo\logo AWII_TUC werblich (RGB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8738905"/>
            <a:ext cx="1872208" cy="2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1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14356" y="214282"/>
            <a:ext cx="5429288" cy="2143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 i="1">
                <a:solidFill>
                  <a:schemeClr val="accent6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643182" y="8686800"/>
            <a:ext cx="150019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accent6"/>
                </a:solidFill>
              </a:defRPr>
            </a:lvl1pPr>
          </a:lstStyle>
          <a:p>
            <a:fld id="{6BC2B4DF-66CD-49B2-B53A-6108F1B416C6}" type="datetimeFigureOut">
              <a:rPr lang="de-DE" smtClean="0"/>
              <a:pPr/>
              <a:t>02.06.2021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3975" y="500063"/>
            <a:ext cx="6729413" cy="3786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5784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214949" y="8685213"/>
            <a:ext cx="928695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accent6"/>
                </a:solidFill>
              </a:defRPr>
            </a:lvl1pPr>
          </a:lstStyle>
          <a:p>
            <a:fld id="{704E5514-1A7D-4226-A813-D5508938801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C692D9-0BA6-423F-B87D-73A1E5C977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8685213"/>
            <a:ext cx="1706036" cy="2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Hp_dI0DzY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Hp_dI0DzY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95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03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0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ausführliches Video bzgl. der aufgeführten Grundlagen findet ihr auf </a:t>
            </a:r>
            <a:r>
              <a:rPr lang="de-DE" dirty="0" err="1"/>
              <a:t>Youtube</a:t>
            </a:r>
            <a:r>
              <a:rPr lang="de-DE" dirty="0"/>
              <a:t> unter folgendem Link: </a:t>
            </a:r>
            <a:br>
              <a:rPr lang="de-DE" dirty="0"/>
            </a:br>
            <a:r>
              <a:rPr lang="de-DE" dirty="0">
                <a:hlinkClick r:id="rId3"/>
              </a:rPr>
              <a:t>https://www.youtube.com/watch?v=_Hp_dI0DzY4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Dabei geht es zwar um UI (User Interfaces) aber die Grundlage sind auch auf Folien sehr gut anwendbar.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6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63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6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ausführliches Video bzgl. der aufgeführten Grundlagen findet ihr auf </a:t>
            </a:r>
            <a:r>
              <a:rPr lang="de-DE" dirty="0" err="1"/>
              <a:t>Youtube</a:t>
            </a:r>
            <a:r>
              <a:rPr lang="de-DE" dirty="0"/>
              <a:t> unter folgendem Link: </a:t>
            </a:r>
            <a:br>
              <a:rPr lang="de-DE" dirty="0"/>
            </a:br>
            <a:r>
              <a:rPr lang="de-DE" dirty="0">
                <a:hlinkClick r:id="rId3"/>
              </a:rPr>
              <a:t>https://www.youtube.com/watch?v=_Hp_dI0DzY4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Dabei geht es zwar um UI (User Interfaces) aber die Grundlage sind auch auf Folien sehr gut anwendbar.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18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E5514-1A7D-4226-A813-D5508938801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80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pic>
        <p:nvPicPr>
          <p:cNvPr id="8" name="Picture 2" descr="R:\Fotos IBF\METEOR\_Fotografen_extern\Hanus\TU_Meteor_7533_RGB.tif">
            <a:extLst>
              <a:ext uri="{FF2B5EF4-FFF2-40B4-BE49-F238E27FC236}">
                <a16:creationId xmlns:a16="http://schemas.microsoft.com/office/drawing/2014/main" id="{99AF0746-DFA8-4AA2-B111-FE779265C5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25FD1C49-827F-4492-AB75-867942E7D240}"/>
              </a:ext>
            </a:extLst>
          </p:cNvPr>
          <p:cNvSpPr/>
          <p:nvPr userDrawn="1"/>
        </p:nvSpPr>
        <p:spPr>
          <a:xfrm>
            <a:off x="-2" y="0"/>
            <a:ext cx="12213259" cy="6858002"/>
          </a:xfrm>
          <a:custGeom>
            <a:avLst/>
            <a:gdLst>
              <a:gd name="connsiteX0" fmla="*/ 1905006 w 12213259"/>
              <a:gd name="connsiteY0" fmla="*/ 2 h 6858002"/>
              <a:gd name="connsiteX1" fmla="*/ 5639948 w 12213259"/>
              <a:gd name="connsiteY1" fmla="*/ 2 h 6858002"/>
              <a:gd name="connsiteX2" fmla="*/ 8000540 w 12213259"/>
              <a:gd name="connsiteY2" fmla="*/ 1917982 h 6858002"/>
              <a:gd name="connsiteX3" fmla="*/ 8001008 w 12213259"/>
              <a:gd name="connsiteY3" fmla="*/ 1917982 h 6858002"/>
              <a:gd name="connsiteX4" fmla="*/ 8000820 w 12213259"/>
              <a:gd name="connsiteY4" fmla="*/ 1918209 h 6858002"/>
              <a:gd name="connsiteX5" fmla="*/ 8001003 w 12213259"/>
              <a:gd name="connsiteY5" fmla="*/ 1918358 h 6858002"/>
              <a:gd name="connsiteX6" fmla="*/ 8000697 w 12213259"/>
              <a:gd name="connsiteY6" fmla="*/ 1918358 h 6858002"/>
              <a:gd name="connsiteX7" fmla="*/ 3929592 w 12213259"/>
              <a:gd name="connsiteY7" fmla="*/ 6858002 h 6858002"/>
              <a:gd name="connsiteX8" fmla="*/ 1905006 w 12213259"/>
              <a:gd name="connsiteY8" fmla="*/ 6858002 h 6858002"/>
              <a:gd name="connsiteX9" fmla="*/ 11325656 w 12213259"/>
              <a:gd name="connsiteY9" fmla="*/ 1 h 6858002"/>
              <a:gd name="connsiteX10" fmla="*/ 12213259 w 12213259"/>
              <a:gd name="connsiteY10" fmla="*/ 1 h 6858002"/>
              <a:gd name="connsiteX11" fmla="*/ 12213259 w 12213259"/>
              <a:gd name="connsiteY11" fmla="*/ 6858001 h 6858002"/>
              <a:gd name="connsiteX12" fmla="*/ 9723809 w 12213259"/>
              <a:gd name="connsiteY12" fmla="*/ 6858001 h 6858002"/>
              <a:gd name="connsiteX13" fmla="*/ 7228679 w 12213259"/>
              <a:gd name="connsiteY13" fmla="*/ 4982202 h 6858002"/>
              <a:gd name="connsiteX14" fmla="*/ 7290129 w 12213259"/>
              <a:gd name="connsiteY14" fmla="*/ 4896478 h 6858002"/>
              <a:gd name="connsiteX15" fmla="*/ 7302557 w 12213259"/>
              <a:gd name="connsiteY15" fmla="*/ 4882329 h 6858002"/>
              <a:gd name="connsiteX16" fmla="*/ 7299659 w 12213259"/>
              <a:gd name="connsiteY16" fmla="*/ 4890164 h 6858002"/>
              <a:gd name="connsiteX17" fmla="*/ 7319383 w 12213259"/>
              <a:gd name="connsiteY17" fmla="*/ 4863177 h 6858002"/>
              <a:gd name="connsiteX18" fmla="*/ 7302557 w 12213259"/>
              <a:gd name="connsiteY18" fmla="*/ 4882329 h 6858002"/>
              <a:gd name="connsiteX19" fmla="*/ 7303183 w 12213259"/>
              <a:gd name="connsiteY19" fmla="*/ 4880639 h 6858002"/>
              <a:gd name="connsiteX20" fmla="*/ 0 w 12213259"/>
              <a:gd name="connsiteY20" fmla="*/ 0 h 6858002"/>
              <a:gd name="connsiteX21" fmla="*/ 1904629 w 12213259"/>
              <a:gd name="connsiteY21" fmla="*/ 0 h 6858002"/>
              <a:gd name="connsiteX22" fmla="*/ 1904629 w 12213259"/>
              <a:gd name="connsiteY22" fmla="*/ 6858002 h 6858002"/>
              <a:gd name="connsiteX23" fmla="*/ 0 w 12213259"/>
              <a:gd name="connsiteY2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13259" h="6858002">
                <a:moveTo>
                  <a:pt x="1905006" y="2"/>
                </a:moveTo>
                <a:lnTo>
                  <a:pt x="5639948" y="2"/>
                </a:lnTo>
                <a:cubicBezTo>
                  <a:pt x="6871657" y="194488"/>
                  <a:pt x="8811823" y="776153"/>
                  <a:pt x="8000540" y="1917982"/>
                </a:cubicBezTo>
                <a:lnTo>
                  <a:pt x="8001008" y="1917982"/>
                </a:lnTo>
                <a:lnTo>
                  <a:pt x="8000820" y="1918209"/>
                </a:lnTo>
                <a:lnTo>
                  <a:pt x="8001003" y="1918358"/>
                </a:lnTo>
                <a:lnTo>
                  <a:pt x="8000697" y="1918358"/>
                </a:lnTo>
                <a:lnTo>
                  <a:pt x="3929592" y="6858002"/>
                </a:lnTo>
                <a:lnTo>
                  <a:pt x="1905006" y="6858002"/>
                </a:lnTo>
                <a:close/>
                <a:moveTo>
                  <a:pt x="11325656" y="1"/>
                </a:moveTo>
                <a:lnTo>
                  <a:pt x="12213259" y="1"/>
                </a:lnTo>
                <a:lnTo>
                  <a:pt x="12213259" y="6858001"/>
                </a:lnTo>
                <a:lnTo>
                  <a:pt x="9723809" y="6858001"/>
                </a:lnTo>
                <a:cubicBezTo>
                  <a:pt x="8540143" y="6797287"/>
                  <a:pt x="5949238" y="6772869"/>
                  <a:pt x="7228679" y="4982202"/>
                </a:cubicBezTo>
                <a:lnTo>
                  <a:pt x="7290129" y="4896478"/>
                </a:lnTo>
                <a:lnTo>
                  <a:pt x="7302557" y="4882329"/>
                </a:lnTo>
                <a:lnTo>
                  <a:pt x="7299659" y="4890164"/>
                </a:lnTo>
                <a:lnTo>
                  <a:pt x="7319383" y="4863177"/>
                </a:lnTo>
                <a:lnTo>
                  <a:pt x="7302557" y="4882329"/>
                </a:lnTo>
                <a:lnTo>
                  <a:pt x="7303183" y="4880639"/>
                </a:lnTo>
                <a:close/>
                <a:moveTo>
                  <a:pt x="0" y="0"/>
                </a:moveTo>
                <a:lnTo>
                  <a:pt x="1904629" y="0"/>
                </a:lnTo>
                <a:lnTo>
                  <a:pt x="1904629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3A9DA6-CB06-48EF-8A5E-CD7A5248E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04" y="896183"/>
            <a:ext cx="7508096" cy="1008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TITLE (unten ausgerichtet  automatische Formatierung für zwei Zeilen)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B2E5C75-3BC6-4244-B947-DFB1AB12EBFC}"/>
              </a:ext>
            </a:extLst>
          </p:cNvPr>
          <p:cNvCxnSpPr>
            <a:cxnSpLocks/>
          </p:cNvCxnSpPr>
          <p:nvPr userDrawn="1"/>
        </p:nvCxnSpPr>
        <p:spPr>
          <a:xfrm>
            <a:off x="137303" y="1923458"/>
            <a:ext cx="75080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rafik 59">
            <a:extLst>
              <a:ext uri="{FF2B5EF4-FFF2-40B4-BE49-F238E27FC236}">
                <a16:creationId xmlns:a16="http://schemas.microsoft.com/office/drawing/2014/main" id="{6B0D2DA5-6AB0-46D6-B9FE-0F5A6DAC1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132" t="11446" r="12132" b="18184"/>
          <a:stretch/>
        </p:blipFill>
        <p:spPr>
          <a:xfrm>
            <a:off x="2930022" y="-16990"/>
            <a:ext cx="1197549" cy="724812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A96EA7BF-63C9-43D0-8CE8-CEFA4C8047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55" y="137506"/>
            <a:ext cx="2366740" cy="415821"/>
          </a:xfrm>
          <a:prstGeom prst="rect">
            <a:avLst/>
          </a:prstGeom>
        </p:spPr>
      </p:pic>
      <p:sp>
        <p:nvSpPr>
          <p:cNvPr id="74" name="Bildplatzhalter 69">
            <a:extLst>
              <a:ext uri="{FF2B5EF4-FFF2-40B4-BE49-F238E27FC236}">
                <a16:creationId xmlns:a16="http://schemas.microsoft.com/office/drawing/2014/main" id="{96DF9908-1BE1-44D7-99B8-76AC1D778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0876" y="4576764"/>
            <a:ext cx="1355458" cy="15208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Mitarbeiter Bild</a:t>
            </a:r>
          </a:p>
        </p:txBody>
      </p:sp>
      <p:sp>
        <p:nvSpPr>
          <p:cNvPr id="75" name="Textplatzhalter 71">
            <a:extLst>
              <a:ext uri="{FF2B5EF4-FFF2-40B4-BE49-F238E27FC236}">
                <a16:creationId xmlns:a16="http://schemas.microsoft.com/office/drawing/2014/main" id="{2A2205D4-E333-4FAB-AD6E-C3EE0E61B5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5400" y="4576763"/>
            <a:ext cx="3055104" cy="4477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b="1"/>
            </a:lvl1pPr>
            <a:lvl2pPr marL="221555" indent="0">
              <a:buNone/>
              <a:defRPr/>
            </a:lvl2pPr>
            <a:lvl3pPr marL="443110" indent="0">
              <a:buNone/>
              <a:defRPr/>
            </a:lvl3pPr>
            <a:lvl4pPr marL="664665" indent="0">
              <a:buNone/>
              <a:defRPr/>
            </a:lvl4pPr>
            <a:lvl5pPr marL="886220" indent="0">
              <a:buNone/>
              <a:defRPr/>
            </a:lvl5pPr>
          </a:lstStyle>
          <a:p>
            <a:pPr lvl="0"/>
            <a:r>
              <a:rPr lang="de-DE" dirty="0"/>
              <a:t>Name des Mitarbeiters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5F04A4-1424-4AE4-AEE8-D28F22646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66" y="3060950"/>
            <a:ext cx="3118280" cy="440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Datum: </a:t>
            </a:r>
            <a:fld id="{2CEFBC23-9C1D-497D-B759-665CCE7D6030}" type="datetime1">
              <a:rPr lang="de-DE" smtClean="0"/>
              <a:t>02.06.2021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1E2F1EF-3E41-4997-ADBF-F791CD6F78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66" y="2005814"/>
            <a:ext cx="7038132" cy="866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Subtitle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(oben ausgerichtet automatische Formatierung für zwei Zeilen)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BAD316-3D50-4688-9D05-013DA7EC79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45399" y="5024486"/>
            <a:ext cx="3055939" cy="1073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de-DE" dirty="0"/>
              <a:t>Funktion, </a:t>
            </a:r>
            <a:r>
              <a:rPr lang="de-DE" dirty="0" err="1"/>
              <a:t>ggf</a:t>
            </a:r>
            <a:r>
              <a:rPr lang="de-DE" dirty="0"/>
              <a:t> Cluster, Professur Arbeitswissenschaft &amp; Innovationsmanagement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7CA789-DA25-41B3-98BC-A3531D79C3FF}"/>
              </a:ext>
            </a:extLst>
          </p:cNvPr>
          <p:cNvSpPr/>
          <p:nvPr userDrawn="1"/>
        </p:nvSpPr>
        <p:spPr>
          <a:xfrm>
            <a:off x="0" y="6673334"/>
            <a:ext cx="1135247" cy="18466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l"/>
            <a:r>
              <a:rPr lang="de-DE" sz="600" b="0" i="0" dirty="0">
                <a:effectLst/>
                <a:latin typeface="Calibri" panose="020F0502020204030204" pitchFamily="34" charset="0"/>
              </a:rPr>
              <a:t>Foto: TU Chemnitz/Dirk Hanus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hne Mitarbe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pic>
        <p:nvPicPr>
          <p:cNvPr id="8" name="Picture 2" descr="R:\Fotos IBF\METEOR\_Fotografen_extern\Hanus\TU_Meteor_7533_RGB.tif">
            <a:extLst>
              <a:ext uri="{FF2B5EF4-FFF2-40B4-BE49-F238E27FC236}">
                <a16:creationId xmlns:a16="http://schemas.microsoft.com/office/drawing/2014/main" id="{99AF0746-DFA8-4AA2-B111-FE779265C5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25FD1C49-827F-4492-AB75-867942E7D240}"/>
              </a:ext>
            </a:extLst>
          </p:cNvPr>
          <p:cNvSpPr/>
          <p:nvPr userDrawn="1"/>
        </p:nvSpPr>
        <p:spPr>
          <a:xfrm>
            <a:off x="-2" y="0"/>
            <a:ext cx="12213259" cy="6858002"/>
          </a:xfrm>
          <a:custGeom>
            <a:avLst/>
            <a:gdLst>
              <a:gd name="connsiteX0" fmla="*/ 1905006 w 12213259"/>
              <a:gd name="connsiteY0" fmla="*/ 2 h 6858002"/>
              <a:gd name="connsiteX1" fmla="*/ 5639948 w 12213259"/>
              <a:gd name="connsiteY1" fmla="*/ 2 h 6858002"/>
              <a:gd name="connsiteX2" fmla="*/ 8000540 w 12213259"/>
              <a:gd name="connsiteY2" fmla="*/ 1917982 h 6858002"/>
              <a:gd name="connsiteX3" fmla="*/ 8001008 w 12213259"/>
              <a:gd name="connsiteY3" fmla="*/ 1917982 h 6858002"/>
              <a:gd name="connsiteX4" fmla="*/ 8000820 w 12213259"/>
              <a:gd name="connsiteY4" fmla="*/ 1918209 h 6858002"/>
              <a:gd name="connsiteX5" fmla="*/ 8001003 w 12213259"/>
              <a:gd name="connsiteY5" fmla="*/ 1918358 h 6858002"/>
              <a:gd name="connsiteX6" fmla="*/ 8000697 w 12213259"/>
              <a:gd name="connsiteY6" fmla="*/ 1918358 h 6858002"/>
              <a:gd name="connsiteX7" fmla="*/ 3929592 w 12213259"/>
              <a:gd name="connsiteY7" fmla="*/ 6858002 h 6858002"/>
              <a:gd name="connsiteX8" fmla="*/ 1905006 w 12213259"/>
              <a:gd name="connsiteY8" fmla="*/ 6858002 h 6858002"/>
              <a:gd name="connsiteX9" fmla="*/ 11325656 w 12213259"/>
              <a:gd name="connsiteY9" fmla="*/ 1 h 6858002"/>
              <a:gd name="connsiteX10" fmla="*/ 12213259 w 12213259"/>
              <a:gd name="connsiteY10" fmla="*/ 1 h 6858002"/>
              <a:gd name="connsiteX11" fmla="*/ 12213259 w 12213259"/>
              <a:gd name="connsiteY11" fmla="*/ 6858001 h 6858002"/>
              <a:gd name="connsiteX12" fmla="*/ 9723809 w 12213259"/>
              <a:gd name="connsiteY12" fmla="*/ 6858001 h 6858002"/>
              <a:gd name="connsiteX13" fmla="*/ 7228679 w 12213259"/>
              <a:gd name="connsiteY13" fmla="*/ 4982202 h 6858002"/>
              <a:gd name="connsiteX14" fmla="*/ 7290129 w 12213259"/>
              <a:gd name="connsiteY14" fmla="*/ 4896478 h 6858002"/>
              <a:gd name="connsiteX15" fmla="*/ 7302557 w 12213259"/>
              <a:gd name="connsiteY15" fmla="*/ 4882329 h 6858002"/>
              <a:gd name="connsiteX16" fmla="*/ 7299659 w 12213259"/>
              <a:gd name="connsiteY16" fmla="*/ 4890164 h 6858002"/>
              <a:gd name="connsiteX17" fmla="*/ 7319383 w 12213259"/>
              <a:gd name="connsiteY17" fmla="*/ 4863177 h 6858002"/>
              <a:gd name="connsiteX18" fmla="*/ 7302557 w 12213259"/>
              <a:gd name="connsiteY18" fmla="*/ 4882329 h 6858002"/>
              <a:gd name="connsiteX19" fmla="*/ 7303183 w 12213259"/>
              <a:gd name="connsiteY19" fmla="*/ 4880639 h 6858002"/>
              <a:gd name="connsiteX20" fmla="*/ 0 w 12213259"/>
              <a:gd name="connsiteY20" fmla="*/ 0 h 6858002"/>
              <a:gd name="connsiteX21" fmla="*/ 1904629 w 12213259"/>
              <a:gd name="connsiteY21" fmla="*/ 0 h 6858002"/>
              <a:gd name="connsiteX22" fmla="*/ 1904629 w 12213259"/>
              <a:gd name="connsiteY22" fmla="*/ 6858002 h 6858002"/>
              <a:gd name="connsiteX23" fmla="*/ 0 w 12213259"/>
              <a:gd name="connsiteY2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13259" h="6858002">
                <a:moveTo>
                  <a:pt x="1905006" y="2"/>
                </a:moveTo>
                <a:lnTo>
                  <a:pt x="5639948" y="2"/>
                </a:lnTo>
                <a:cubicBezTo>
                  <a:pt x="6871657" y="194488"/>
                  <a:pt x="8811823" y="776153"/>
                  <a:pt x="8000540" y="1917982"/>
                </a:cubicBezTo>
                <a:lnTo>
                  <a:pt x="8001008" y="1917982"/>
                </a:lnTo>
                <a:lnTo>
                  <a:pt x="8000820" y="1918209"/>
                </a:lnTo>
                <a:lnTo>
                  <a:pt x="8001003" y="1918358"/>
                </a:lnTo>
                <a:lnTo>
                  <a:pt x="8000697" y="1918358"/>
                </a:lnTo>
                <a:lnTo>
                  <a:pt x="3929592" y="6858002"/>
                </a:lnTo>
                <a:lnTo>
                  <a:pt x="1905006" y="6858002"/>
                </a:lnTo>
                <a:close/>
                <a:moveTo>
                  <a:pt x="11325656" y="1"/>
                </a:moveTo>
                <a:lnTo>
                  <a:pt x="12213259" y="1"/>
                </a:lnTo>
                <a:lnTo>
                  <a:pt x="12213259" y="6858001"/>
                </a:lnTo>
                <a:lnTo>
                  <a:pt x="9723809" y="6858001"/>
                </a:lnTo>
                <a:cubicBezTo>
                  <a:pt x="8540143" y="6797287"/>
                  <a:pt x="5949238" y="6772869"/>
                  <a:pt x="7228679" y="4982202"/>
                </a:cubicBezTo>
                <a:lnTo>
                  <a:pt x="7290129" y="4896478"/>
                </a:lnTo>
                <a:lnTo>
                  <a:pt x="7302557" y="4882329"/>
                </a:lnTo>
                <a:lnTo>
                  <a:pt x="7299659" y="4890164"/>
                </a:lnTo>
                <a:lnTo>
                  <a:pt x="7319383" y="4863177"/>
                </a:lnTo>
                <a:lnTo>
                  <a:pt x="7302557" y="4882329"/>
                </a:lnTo>
                <a:lnTo>
                  <a:pt x="7303183" y="4880639"/>
                </a:lnTo>
                <a:close/>
                <a:moveTo>
                  <a:pt x="0" y="0"/>
                </a:moveTo>
                <a:lnTo>
                  <a:pt x="1904629" y="0"/>
                </a:lnTo>
                <a:lnTo>
                  <a:pt x="1904629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3A9DA6-CB06-48EF-8A5E-CD7A5248E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04" y="896183"/>
            <a:ext cx="7508096" cy="1008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TITLE (unten ausgerichtet  automatische Formatierung für zwei Zeilen)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B2E5C75-3BC6-4244-B947-DFB1AB12EBFC}"/>
              </a:ext>
            </a:extLst>
          </p:cNvPr>
          <p:cNvCxnSpPr>
            <a:cxnSpLocks/>
          </p:cNvCxnSpPr>
          <p:nvPr userDrawn="1"/>
        </p:nvCxnSpPr>
        <p:spPr>
          <a:xfrm>
            <a:off x="137303" y="1923458"/>
            <a:ext cx="7508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5F04A4-1424-4AE4-AEE8-D28F22646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66" y="3060950"/>
            <a:ext cx="3118280" cy="440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Datum: </a:t>
            </a:r>
            <a:fld id="{0713DA27-FD74-442C-BE0D-4742E4E97D96}" type="datetime1">
              <a:rPr lang="de-DE" smtClean="0"/>
              <a:t>02.06.2021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1E2F1EF-3E41-4997-ADBF-F791CD6F78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66" y="2005814"/>
            <a:ext cx="7038132" cy="866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(oben ausgerichtet automatische Formatierung für zwei Zeilen)</a:t>
            </a:r>
          </a:p>
          <a:p>
            <a:pPr lv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7CA789-DA25-41B3-98BC-A3531D79C3FF}"/>
              </a:ext>
            </a:extLst>
          </p:cNvPr>
          <p:cNvSpPr/>
          <p:nvPr userDrawn="1"/>
        </p:nvSpPr>
        <p:spPr>
          <a:xfrm>
            <a:off x="0" y="6673334"/>
            <a:ext cx="1135247" cy="18466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l"/>
            <a:r>
              <a:rPr lang="de-DE" sz="600" b="0" i="0" dirty="0">
                <a:effectLst/>
                <a:latin typeface="Calibri" panose="020F0502020204030204" pitchFamily="34" charset="0"/>
              </a:rPr>
              <a:t>Foto: TU Chemnitz/Dirk Hanus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8306F8B-1A17-420B-9E2F-01C1C0E4D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132" t="11446" r="12132" b="18184"/>
          <a:stretch/>
        </p:blipFill>
        <p:spPr>
          <a:xfrm>
            <a:off x="2930022" y="-16990"/>
            <a:ext cx="1197549" cy="7248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10E5E3-4699-4824-B2AF-FED2548D16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55" y="137506"/>
            <a:ext cx="2366740" cy="4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209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2902D7-C6A5-4F4B-9AF7-3C8061538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234" y="929590"/>
            <a:ext cx="10900203" cy="7438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D454799-E1F0-406F-916F-54212C875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34" y="1766289"/>
            <a:ext cx="10900903" cy="416211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443110" indent="-221555">
              <a:buFont typeface="Symbol" panose="05050102010706020507" pitchFamily="18" charset="2"/>
              <a:buChar char="-"/>
              <a:defRPr/>
            </a:lvl2pPr>
            <a:lvl3pPr marL="664665" indent="-221555">
              <a:buFont typeface="Symbol" panose="05050102010706020507" pitchFamily="18" charset="2"/>
              <a:buChar char="-"/>
              <a:defRPr/>
            </a:lvl3pPr>
            <a:lvl4pPr marL="886220" indent="-221555">
              <a:buFont typeface="Symbol" panose="05050102010706020507" pitchFamily="18" charset="2"/>
              <a:buChar char="-"/>
              <a:defRPr/>
            </a:lvl4pPr>
            <a:lvl5pPr marL="1107775" indent="-221555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Erster Ordnungspunkt</a:t>
            </a:r>
          </a:p>
          <a:p>
            <a:pPr lvl="0"/>
            <a:r>
              <a:rPr lang="de-DE"/>
              <a:t>Zweiter Ordnungspunkt</a:t>
            </a:r>
          </a:p>
          <a:p>
            <a:pPr lvl="0"/>
            <a:r>
              <a:rPr lang="de-DE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4392345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l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360" y="1834286"/>
            <a:ext cx="11521280" cy="4403026"/>
          </a:xfrm>
          <a:prstGeom prst="rect">
            <a:avLst/>
          </a:prstGeom>
        </p:spPr>
        <p:txBody>
          <a:bodyPr/>
          <a:lstStyle>
            <a:lvl1pPr marL="221555" indent="-221555">
              <a:spcBef>
                <a:spcPts val="738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</a:defRPr>
            </a:lvl1pPr>
            <a:lvl2pPr marL="44311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2pPr>
            <a:lvl3pPr marL="66466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3pPr>
            <a:lvl4pPr marL="88622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 marL="110777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1. Ebene</a:t>
            </a:r>
          </a:p>
          <a:p>
            <a:pPr lvl="1"/>
            <a:r>
              <a:rPr lang="de-DE"/>
              <a:t>2. Ebene</a:t>
            </a:r>
          </a:p>
          <a:p>
            <a:pPr lvl="2"/>
            <a:r>
              <a:rPr lang="de-DE"/>
              <a:t>3. Ebene</a:t>
            </a:r>
          </a:p>
          <a:p>
            <a:pPr lvl="3"/>
            <a:r>
              <a:rPr lang="de-DE"/>
              <a:t>4. Ebene</a:t>
            </a:r>
          </a:p>
          <a:p>
            <a:pPr lvl="4"/>
            <a:r>
              <a:rPr lang="de-DE"/>
              <a:t>5.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35360" y="620688"/>
            <a:ext cx="11521277" cy="5040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CEB6F87-03A3-4049-A2C2-9040B061E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227487"/>
            <a:ext cx="11522075" cy="51108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F67E0C3A-066C-4641-8C97-974E24EE1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46918573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360" y="1216058"/>
            <a:ext cx="11521280" cy="5070462"/>
          </a:xfrm>
          <a:prstGeom prst="rect">
            <a:avLst/>
          </a:prstGeom>
        </p:spPr>
        <p:txBody>
          <a:bodyPr/>
          <a:lstStyle>
            <a:lvl1pPr marL="221555" indent="-221555">
              <a:spcBef>
                <a:spcPts val="738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</a:defRPr>
            </a:lvl1pPr>
            <a:lvl2pPr marL="44311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2pPr>
            <a:lvl3pPr marL="66466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3pPr>
            <a:lvl4pPr marL="88622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 marL="110777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1. Ebene</a:t>
            </a:r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693D7EDF-D919-4FC6-899E-2AE07DB3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620688"/>
            <a:ext cx="11521277" cy="5040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D27AEE-EFF4-49A0-8B41-AE86F6CA7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60457785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(freie gestaltbar mit Seitenzah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9A2447-EB1F-423E-84A8-AD8EAE572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1" y="64360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2AEC08-6313-4B96-B7F9-2BE24AB89D7E}"/>
              </a:ext>
            </a:extLst>
          </p:cNvPr>
          <p:cNvSpPr/>
          <p:nvPr userDrawn="1"/>
        </p:nvSpPr>
        <p:spPr>
          <a:xfrm>
            <a:off x="0" y="0"/>
            <a:ext cx="12192000" cy="643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8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876D01B-5416-4EBD-B968-7E3DC4CC8464}"/>
              </a:ext>
            </a:extLst>
          </p:cNvPr>
          <p:cNvSpPr/>
          <p:nvPr userDrawn="1"/>
        </p:nvSpPr>
        <p:spPr>
          <a:xfrm>
            <a:off x="-1" y="6436001"/>
            <a:ext cx="11382375" cy="42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8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389ED9-FAD8-44C9-8E33-422A8FC6CF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288" y="188913"/>
            <a:ext cx="11909426" cy="6316662"/>
          </a:xfrm>
          <a:prstGeom prst="rect">
            <a:avLst/>
          </a:prstGeom>
        </p:spPr>
        <p:txBody>
          <a:bodyPr/>
          <a:lstStyle>
            <a:lvl1pPr marL="0" indent="0">
              <a:buFont typeface="Symbol" panose="05050102010706020507" pitchFamily="18" charset="2"/>
              <a:buNone/>
              <a:defRPr sz="2400"/>
            </a:lvl1pPr>
            <a:lvl2pPr marL="443110" indent="-221555">
              <a:buFont typeface="Symbol" panose="05050102010706020507" pitchFamily="18" charset="2"/>
              <a:buChar char="-"/>
              <a:defRPr sz="2000"/>
            </a:lvl2pPr>
            <a:lvl3pPr marL="664665" indent="-221555">
              <a:buFont typeface="Symbol" panose="05050102010706020507" pitchFamily="18" charset="2"/>
              <a:buChar char="-"/>
              <a:defRPr sz="1800"/>
            </a:lvl3pPr>
            <a:lvl4pPr marL="886220" indent="-221555">
              <a:buFont typeface="Symbol" panose="05050102010706020507" pitchFamily="18" charset="2"/>
              <a:buChar char="-"/>
              <a:defRPr sz="1600"/>
            </a:lvl4pPr>
            <a:lvl5pPr marL="1107775" indent="-221555"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/>
              <a:t>Blanco Folie für freie Inhaltsgestaltung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89CA0BC-838C-49FA-82D6-15B3BAAB2A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45113422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Seite (freie gestaltbar ohne Seitenzah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9A2447-EB1F-423E-84A8-AD8EAE572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1" y="64360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2AEC08-6313-4B96-B7F9-2BE24AB89D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8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389ED9-FAD8-44C9-8E33-422A8FC6CF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288" y="188913"/>
            <a:ext cx="11909426" cy="6316662"/>
          </a:xfrm>
          <a:prstGeom prst="rect">
            <a:avLst/>
          </a:prstGeom>
        </p:spPr>
        <p:txBody>
          <a:bodyPr/>
          <a:lstStyle>
            <a:lvl1pPr marL="0" indent="0">
              <a:buFont typeface="Symbol" panose="05050102010706020507" pitchFamily="18" charset="2"/>
              <a:buNone/>
              <a:defRPr sz="2400"/>
            </a:lvl1pPr>
            <a:lvl2pPr marL="443110" indent="-221555">
              <a:buFont typeface="Symbol" panose="05050102010706020507" pitchFamily="18" charset="2"/>
              <a:buChar char="-"/>
              <a:defRPr sz="2000"/>
            </a:lvl2pPr>
            <a:lvl3pPr marL="664665" indent="-221555">
              <a:buFont typeface="Symbol" panose="05050102010706020507" pitchFamily="18" charset="2"/>
              <a:buChar char="-"/>
              <a:defRPr sz="1800"/>
            </a:lvl3pPr>
            <a:lvl4pPr marL="886220" indent="-221555">
              <a:buFont typeface="Symbol" panose="05050102010706020507" pitchFamily="18" charset="2"/>
              <a:buChar char="-"/>
              <a:defRPr sz="1600"/>
            </a:lvl4pPr>
            <a:lvl5pPr marL="1107775" indent="-221555"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/>
              <a:t>Blanco Folie für freie Inhaltsgestaltung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92440A4-ECF5-415D-AD8A-A0C37768C1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69987986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9AF0746-DFA8-4AA2-B111-FE779265C5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" y="0"/>
            <a:ext cx="12213260" cy="68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DFCFF2E-4422-4590-A2A8-0CC9149553E0}"/>
              </a:ext>
            </a:extLst>
          </p:cNvPr>
          <p:cNvSpPr/>
          <p:nvPr userDrawn="1"/>
        </p:nvSpPr>
        <p:spPr>
          <a:xfrm>
            <a:off x="-2" y="0"/>
            <a:ext cx="12213259" cy="6858002"/>
          </a:xfrm>
          <a:custGeom>
            <a:avLst/>
            <a:gdLst>
              <a:gd name="connsiteX0" fmla="*/ 1905006 w 12213259"/>
              <a:gd name="connsiteY0" fmla="*/ 2 h 6858002"/>
              <a:gd name="connsiteX1" fmla="*/ 5639948 w 12213259"/>
              <a:gd name="connsiteY1" fmla="*/ 2 h 6858002"/>
              <a:gd name="connsiteX2" fmla="*/ 8000540 w 12213259"/>
              <a:gd name="connsiteY2" fmla="*/ 1917982 h 6858002"/>
              <a:gd name="connsiteX3" fmla="*/ 8001008 w 12213259"/>
              <a:gd name="connsiteY3" fmla="*/ 1917982 h 6858002"/>
              <a:gd name="connsiteX4" fmla="*/ 8000820 w 12213259"/>
              <a:gd name="connsiteY4" fmla="*/ 1918209 h 6858002"/>
              <a:gd name="connsiteX5" fmla="*/ 8001003 w 12213259"/>
              <a:gd name="connsiteY5" fmla="*/ 1918358 h 6858002"/>
              <a:gd name="connsiteX6" fmla="*/ 8000697 w 12213259"/>
              <a:gd name="connsiteY6" fmla="*/ 1918358 h 6858002"/>
              <a:gd name="connsiteX7" fmla="*/ 3929592 w 12213259"/>
              <a:gd name="connsiteY7" fmla="*/ 6858002 h 6858002"/>
              <a:gd name="connsiteX8" fmla="*/ 1905006 w 12213259"/>
              <a:gd name="connsiteY8" fmla="*/ 6858002 h 6858002"/>
              <a:gd name="connsiteX9" fmla="*/ 11325656 w 12213259"/>
              <a:gd name="connsiteY9" fmla="*/ 1 h 6858002"/>
              <a:gd name="connsiteX10" fmla="*/ 12213259 w 12213259"/>
              <a:gd name="connsiteY10" fmla="*/ 1 h 6858002"/>
              <a:gd name="connsiteX11" fmla="*/ 12213259 w 12213259"/>
              <a:gd name="connsiteY11" fmla="*/ 6858001 h 6858002"/>
              <a:gd name="connsiteX12" fmla="*/ 9723809 w 12213259"/>
              <a:gd name="connsiteY12" fmla="*/ 6858001 h 6858002"/>
              <a:gd name="connsiteX13" fmla="*/ 7228679 w 12213259"/>
              <a:gd name="connsiteY13" fmla="*/ 4982202 h 6858002"/>
              <a:gd name="connsiteX14" fmla="*/ 7290129 w 12213259"/>
              <a:gd name="connsiteY14" fmla="*/ 4896478 h 6858002"/>
              <a:gd name="connsiteX15" fmla="*/ 7302557 w 12213259"/>
              <a:gd name="connsiteY15" fmla="*/ 4882329 h 6858002"/>
              <a:gd name="connsiteX16" fmla="*/ 7299659 w 12213259"/>
              <a:gd name="connsiteY16" fmla="*/ 4890164 h 6858002"/>
              <a:gd name="connsiteX17" fmla="*/ 7319383 w 12213259"/>
              <a:gd name="connsiteY17" fmla="*/ 4863177 h 6858002"/>
              <a:gd name="connsiteX18" fmla="*/ 7302557 w 12213259"/>
              <a:gd name="connsiteY18" fmla="*/ 4882329 h 6858002"/>
              <a:gd name="connsiteX19" fmla="*/ 7303183 w 12213259"/>
              <a:gd name="connsiteY19" fmla="*/ 4880639 h 6858002"/>
              <a:gd name="connsiteX20" fmla="*/ 0 w 12213259"/>
              <a:gd name="connsiteY20" fmla="*/ 0 h 6858002"/>
              <a:gd name="connsiteX21" fmla="*/ 1904629 w 12213259"/>
              <a:gd name="connsiteY21" fmla="*/ 0 h 6858002"/>
              <a:gd name="connsiteX22" fmla="*/ 1904629 w 12213259"/>
              <a:gd name="connsiteY22" fmla="*/ 6858002 h 6858002"/>
              <a:gd name="connsiteX23" fmla="*/ 0 w 12213259"/>
              <a:gd name="connsiteY2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13259" h="6858002">
                <a:moveTo>
                  <a:pt x="1905006" y="2"/>
                </a:moveTo>
                <a:lnTo>
                  <a:pt x="5639948" y="2"/>
                </a:lnTo>
                <a:cubicBezTo>
                  <a:pt x="6871657" y="194488"/>
                  <a:pt x="8811823" y="776153"/>
                  <a:pt x="8000540" y="1917982"/>
                </a:cubicBezTo>
                <a:lnTo>
                  <a:pt x="8001008" y="1917982"/>
                </a:lnTo>
                <a:lnTo>
                  <a:pt x="8000820" y="1918209"/>
                </a:lnTo>
                <a:lnTo>
                  <a:pt x="8001003" y="1918358"/>
                </a:lnTo>
                <a:lnTo>
                  <a:pt x="8000697" y="1918358"/>
                </a:lnTo>
                <a:lnTo>
                  <a:pt x="3929592" y="6858002"/>
                </a:lnTo>
                <a:lnTo>
                  <a:pt x="1905006" y="6858002"/>
                </a:lnTo>
                <a:close/>
                <a:moveTo>
                  <a:pt x="11325656" y="1"/>
                </a:moveTo>
                <a:lnTo>
                  <a:pt x="12213259" y="1"/>
                </a:lnTo>
                <a:lnTo>
                  <a:pt x="12213259" y="6858001"/>
                </a:lnTo>
                <a:lnTo>
                  <a:pt x="9723809" y="6858001"/>
                </a:lnTo>
                <a:cubicBezTo>
                  <a:pt x="8540143" y="6797287"/>
                  <a:pt x="5949238" y="6772869"/>
                  <a:pt x="7228679" y="4982202"/>
                </a:cubicBezTo>
                <a:lnTo>
                  <a:pt x="7290129" y="4896478"/>
                </a:lnTo>
                <a:lnTo>
                  <a:pt x="7302557" y="4882329"/>
                </a:lnTo>
                <a:lnTo>
                  <a:pt x="7299659" y="4890164"/>
                </a:lnTo>
                <a:lnTo>
                  <a:pt x="7319383" y="4863177"/>
                </a:lnTo>
                <a:lnTo>
                  <a:pt x="7302557" y="4882329"/>
                </a:lnTo>
                <a:lnTo>
                  <a:pt x="7303183" y="4880639"/>
                </a:lnTo>
                <a:close/>
                <a:moveTo>
                  <a:pt x="0" y="0"/>
                </a:moveTo>
                <a:lnTo>
                  <a:pt x="1904629" y="0"/>
                </a:lnTo>
                <a:lnTo>
                  <a:pt x="1904629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pic>
        <p:nvPicPr>
          <p:cNvPr id="11" name="Picture 2" descr="I:\projekte\PR &amp; Marketing\bilder\QR_TAG_Awi_Internet.png">
            <a:extLst>
              <a:ext uri="{FF2B5EF4-FFF2-40B4-BE49-F238E27FC236}">
                <a16:creationId xmlns:a16="http://schemas.microsoft.com/office/drawing/2014/main" id="{1689DEFF-E59C-475B-86A6-E5071ACA8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522" y="4782864"/>
            <a:ext cx="1728189" cy="1728189"/>
          </a:xfrm>
          <a:prstGeom prst="rect">
            <a:avLst/>
          </a:prstGeom>
          <a:noFill/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5FB7AD-2336-42BE-BEAF-4F33714564E6}"/>
              </a:ext>
            </a:extLst>
          </p:cNvPr>
          <p:cNvSpPr/>
          <p:nvPr userDrawn="1"/>
        </p:nvSpPr>
        <p:spPr>
          <a:xfrm>
            <a:off x="6988828" y="4766228"/>
            <a:ext cx="3240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800" b="0" dirty="0" err="1"/>
              <a:t>Erfenschlager</a:t>
            </a:r>
            <a:r>
              <a:rPr lang="de-DE" sz="1800" b="0" dirty="0"/>
              <a:t> Straße 73</a:t>
            </a:r>
          </a:p>
          <a:p>
            <a:pPr algn="r"/>
            <a:r>
              <a:rPr lang="de-DE" sz="1800" b="0" dirty="0"/>
              <a:t>D-09125 Chemnitz</a:t>
            </a:r>
          </a:p>
          <a:p>
            <a:pPr algn="r"/>
            <a:r>
              <a:rPr lang="de-DE" sz="1800" b="0" dirty="0"/>
              <a:t>Tel.: +49 371 531 23210</a:t>
            </a:r>
          </a:p>
          <a:p>
            <a:pPr algn="r"/>
            <a:endParaRPr lang="de-DE" sz="1800" b="0" dirty="0"/>
          </a:p>
          <a:p>
            <a:pPr algn="r"/>
            <a:r>
              <a:rPr lang="de-DE" sz="1800" b="0" dirty="0"/>
              <a:t>E-Mail: awi@tu-chemnitz.de</a:t>
            </a:r>
          </a:p>
          <a:p>
            <a:pPr algn="r"/>
            <a:r>
              <a:rPr lang="de-DE" sz="1800" b="0" dirty="0"/>
              <a:t>www.awi.institute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433D69-38DD-4CEA-9BA8-E7F2F0FDDD42}"/>
              </a:ext>
            </a:extLst>
          </p:cNvPr>
          <p:cNvSpPr/>
          <p:nvPr userDrawn="1"/>
        </p:nvSpPr>
        <p:spPr>
          <a:xfrm>
            <a:off x="137304" y="1845834"/>
            <a:ext cx="472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/>
              <a:t>Vielen Dank für Ihr Interesse</a:t>
            </a:r>
          </a:p>
        </p:txBody>
      </p:sp>
      <p:sp>
        <p:nvSpPr>
          <p:cNvPr id="10" name="Bildplatzhalter 69">
            <a:extLst>
              <a:ext uri="{FF2B5EF4-FFF2-40B4-BE49-F238E27FC236}">
                <a16:creationId xmlns:a16="http://schemas.microsoft.com/office/drawing/2014/main" id="{050C56CD-B43E-492E-B22F-3E00BCB57E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3655" y="3245403"/>
            <a:ext cx="1355458" cy="1520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Mitarbeiter Bild (optional)</a:t>
            </a:r>
          </a:p>
        </p:txBody>
      </p:sp>
      <p:sp>
        <p:nvSpPr>
          <p:cNvPr id="12" name="Textplatzhalter 71">
            <a:extLst>
              <a:ext uri="{FF2B5EF4-FFF2-40B4-BE49-F238E27FC236}">
                <a16:creationId xmlns:a16="http://schemas.microsoft.com/office/drawing/2014/main" id="{E1687D59-06DE-4123-8223-4466F067F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9113" y="3245401"/>
            <a:ext cx="3956804" cy="152082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21555" indent="0">
              <a:buNone/>
              <a:defRPr/>
            </a:lvl2pPr>
            <a:lvl3pPr marL="443110" indent="0">
              <a:buNone/>
              <a:defRPr/>
            </a:lvl3pPr>
            <a:lvl4pPr marL="664665" indent="0">
              <a:buNone/>
              <a:defRPr/>
            </a:lvl4pPr>
            <a:lvl5pPr marL="886220" indent="0">
              <a:buNone/>
              <a:defRPr/>
            </a:lvl5pPr>
          </a:lstStyle>
          <a:p>
            <a:pPr lvl="0"/>
            <a:r>
              <a:rPr lang="de-DE" dirty="0"/>
              <a:t>Mitarbeiter Kontaktdaten (optional)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6FA0257-FC6F-4ACF-B022-5D3FAF0A5181}"/>
              </a:ext>
            </a:extLst>
          </p:cNvPr>
          <p:cNvSpPr/>
          <p:nvPr userDrawn="1"/>
        </p:nvSpPr>
        <p:spPr>
          <a:xfrm>
            <a:off x="0" y="6673334"/>
            <a:ext cx="1135247" cy="18466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l"/>
            <a:r>
              <a:rPr lang="de-DE" sz="600" b="0" i="0" dirty="0">
                <a:effectLst/>
                <a:latin typeface="Calibri" panose="020F0502020204030204" pitchFamily="34" charset="0"/>
              </a:rPr>
              <a:t>Foto: TU Chemnitz/Dirk Hanus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6E1DE8-DFDB-43AC-8815-EEF242D5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32" t="11446" r="12132" b="18184"/>
          <a:stretch/>
        </p:blipFill>
        <p:spPr>
          <a:xfrm>
            <a:off x="2930022" y="-16990"/>
            <a:ext cx="1197549" cy="72481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78F8693-BBCC-462A-96BB-97B7106287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655" y="137506"/>
            <a:ext cx="2366740" cy="4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736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Mitarbe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pic>
        <p:nvPicPr>
          <p:cNvPr id="8" name="Picture 2" descr="R:\Fotos IBF\METEOR\_Fotografen_extern\Hanus\TU_Meteor_7533_RGB.tif">
            <a:extLst>
              <a:ext uri="{FF2B5EF4-FFF2-40B4-BE49-F238E27FC236}">
                <a16:creationId xmlns:a16="http://schemas.microsoft.com/office/drawing/2014/main" id="{99AF0746-DFA8-4AA2-B111-FE779265C5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25FD1C49-827F-4492-AB75-867942E7D240}"/>
              </a:ext>
            </a:extLst>
          </p:cNvPr>
          <p:cNvSpPr/>
          <p:nvPr userDrawn="1"/>
        </p:nvSpPr>
        <p:spPr>
          <a:xfrm>
            <a:off x="-2" y="0"/>
            <a:ext cx="12213259" cy="6858002"/>
          </a:xfrm>
          <a:custGeom>
            <a:avLst/>
            <a:gdLst>
              <a:gd name="connsiteX0" fmla="*/ 1905006 w 12213259"/>
              <a:gd name="connsiteY0" fmla="*/ 2 h 6858002"/>
              <a:gd name="connsiteX1" fmla="*/ 5639948 w 12213259"/>
              <a:gd name="connsiteY1" fmla="*/ 2 h 6858002"/>
              <a:gd name="connsiteX2" fmla="*/ 8000540 w 12213259"/>
              <a:gd name="connsiteY2" fmla="*/ 1917982 h 6858002"/>
              <a:gd name="connsiteX3" fmla="*/ 8001008 w 12213259"/>
              <a:gd name="connsiteY3" fmla="*/ 1917982 h 6858002"/>
              <a:gd name="connsiteX4" fmla="*/ 8000820 w 12213259"/>
              <a:gd name="connsiteY4" fmla="*/ 1918209 h 6858002"/>
              <a:gd name="connsiteX5" fmla="*/ 8001003 w 12213259"/>
              <a:gd name="connsiteY5" fmla="*/ 1918358 h 6858002"/>
              <a:gd name="connsiteX6" fmla="*/ 8000697 w 12213259"/>
              <a:gd name="connsiteY6" fmla="*/ 1918358 h 6858002"/>
              <a:gd name="connsiteX7" fmla="*/ 3929592 w 12213259"/>
              <a:gd name="connsiteY7" fmla="*/ 6858002 h 6858002"/>
              <a:gd name="connsiteX8" fmla="*/ 1905006 w 12213259"/>
              <a:gd name="connsiteY8" fmla="*/ 6858002 h 6858002"/>
              <a:gd name="connsiteX9" fmla="*/ 11325656 w 12213259"/>
              <a:gd name="connsiteY9" fmla="*/ 1 h 6858002"/>
              <a:gd name="connsiteX10" fmla="*/ 12213259 w 12213259"/>
              <a:gd name="connsiteY10" fmla="*/ 1 h 6858002"/>
              <a:gd name="connsiteX11" fmla="*/ 12213259 w 12213259"/>
              <a:gd name="connsiteY11" fmla="*/ 6858001 h 6858002"/>
              <a:gd name="connsiteX12" fmla="*/ 9723809 w 12213259"/>
              <a:gd name="connsiteY12" fmla="*/ 6858001 h 6858002"/>
              <a:gd name="connsiteX13" fmla="*/ 7228679 w 12213259"/>
              <a:gd name="connsiteY13" fmla="*/ 4982202 h 6858002"/>
              <a:gd name="connsiteX14" fmla="*/ 7290129 w 12213259"/>
              <a:gd name="connsiteY14" fmla="*/ 4896478 h 6858002"/>
              <a:gd name="connsiteX15" fmla="*/ 7302557 w 12213259"/>
              <a:gd name="connsiteY15" fmla="*/ 4882329 h 6858002"/>
              <a:gd name="connsiteX16" fmla="*/ 7299659 w 12213259"/>
              <a:gd name="connsiteY16" fmla="*/ 4890164 h 6858002"/>
              <a:gd name="connsiteX17" fmla="*/ 7319383 w 12213259"/>
              <a:gd name="connsiteY17" fmla="*/ 4863177 h 6858002"/>
              <a:gd name="connsiteX18" fmla="*/ 7302557 w 12213259"/>
              <a:gd name="connsiteY18" fmla="*/ 4882329 h 6858002"/>
              <a:gd name="connsiteX19" fmla="*/ 7303183 w 12213259"/>
              <a:gd name="connsiteY19" fmla="*/ 4880639 h 6858002"/>
              <a:gd name="connsiteX20" fmla="*/ 0 w 12213259"/>
              <a:gd name="connsiteY20" fmla="*/ 0 h 6858002"/>
              <a:gd name="connsiteX21" fmla="*/ 1904629 w 12213259"/>
              <a:gd name="connsiteY21" fmla="*/ 0 h 6858002"/>
              <a:gd name="connsiteX22" fmla="*/ 1904629 w 12213259"/>
              <a:gd name="connsiteY22" fmla="*/ 6858002 h 6858002"/>
              <a:gd name="connsiteX23" fmla="*/ 0 w 12213259"/>
              <a:gd name="connsiteY2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13259" h="6858002">
                <a:moveTo>
                  <a:pt x="1905006" y="2"/>
                </a:moveTo>
                <a:lnTo>
                  <a:pt x="5639948" y="2"/>
                </a:lnTo>
                <a:cubicBezTo>
                  <a:pt x="6871657" y="194488"/>
                  <a:pt x="8811823" y="776153"/>
                  <a:pt x="8000540" y="1917982"/>
                </a:cubicBezTo>
                <a:lnTo>
                  <a:pt x="8001008" y="1917982"/>
                </a:lnTo>
                <a:lnTo>
                  <a:pt x="8000820" y="1918209"/>
                </a:lnTo>
                <a:lnTo>
                  <a:pt x="8001003" y="1918358"/>
                </a:lnTo>
                <a:lnTo>
                  <a:pt x="8000697" y="1918358"/>
                </a:lnTo>
                <a:lnTo>
                  <a:pt x="3929592" y="6858002"/>
                </a:lnTo>
                <a:lnTo>
                  <a:pt x="1905006" y="6858002"/>
                </a:lnTo>
                <a:close/>
                <a:moveTo>
                  <a:pt x="11325656" y="1"/>
                </a:moveTo>
                <a:lnTo>
                  <a:pt x="12213259" y="1"/>
                </a:lnTo>
                <a:lnTo>
                  <a:pt x="12213259" y="6858001"/>
                </a:lnTo>
                <a:lnTo>
                  <a:pt x="9723809" y="6858001"/>
                </a:lnTo>
                <a:cubicBezTo>
                  <a:pt x="8540143" y="6797287"/>
                  <a:pt x="5949238" y="6772869"/>
                  <a:pt x="7228679" y="4982202"/>
                </a:cubicBezTo>
                <a:lnTo>
                  <a:pt x="7290129" y="4896478"/>
                </a:lnTo>
                <a:lnTo>
                  <a:pt x="7302557" y="4882329"/>
                </a:lnTo>
                <a:lnTo>
                  <a:pt x="7299659" y="4890164"/>
                </a:lnTo>
                <a:lnTo>
                  <a:pt x="7319383" y="4863177"/>
                </a:lnTo>
                <a:lnTo>
                  <a:pt x="7302557" y="4882329"/>
                </a:lnTo>
                <a:lnTo>
                  <a:pt x="7303183" y="4880639"/>
                </a:lnTo>
                <a:close/>
                <a:moveTo>
                  <a:pt x="0" y="0"/>
                </a:moveTo>
                <a:lnTo>
                  <a:pt x="1904629" y="0"/>
                </a:lnTo>
                <a:lnTo>
                  <a:pt x="1904629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3A9DA6-CB06-48EF-8A5E-CD7A5248E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04" y="896183"/>
            <a:ext cx="7508096" cy="1008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TITLE (unten ausgerichtet  automatische Formatierung für zwei Zeilen)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B2E5C75-3BC6-4244-B947-DFB1AB12EBFC}"/>
              </a:ext>
            </a:extLst>
          </p:cNvPr>
          <p:cNvCxnSpPr>
            <a:cxnSpLocks/>
          </p:cNvCxnSpPr>
          <p:nvPr userDrawn="1"/>
        </p:nvCxnSpPr>
        <p:spPr>
          <a:xfrm>
            <a:off x="137303" y="1923458"/>
            <a:ext cx="75080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5F04A4-1424-4AE4-AEE8-D28F22646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66" y="3060950"/>
            <a:ext cx="3118280" cy="440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Datum: </a:t>
            </a:r>
            <a:fld id="{A6DA9EBF-A397-4E4A-93AE-8DE9CDF20030}" type="datetime1">
              <a:rPr lang="de-DE" smtClean="0"/>
              <a:t>02.06.2021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1E2F1EF-3E41-4997-ADBF-F791CD6F78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66" y="2005814"/>
            <a:ext cx="7038132" cy="866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Subtitle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(oben ausgerichtet automatische Formatierung für zwei Zeilen)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7CA789-DA25-41B3-98BC-A3531D79C3FF}"/>
              </a:ext>
            </a:extLst>
          </p:cNvPr>
          <p:cNvSpPr/>
          <p:nvPr userDrawn="1"/>
        </p:nvSpPr>
        <p:spPr>
          <a:xfrm>
            <a:off x="0" y="6673334"/>
            <a:ext cx="1135247" cy="18466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l"/>
            <a:r>
              <a:rPr lang="de-DE" sz="600" b="0" i="0" dirty="0">
                <a:effectLst/>
                <a:latin typeface="Calibri" panose="020F0502020204030204" pitchFamily="34" charset="0"/>
              </a:rPr>
              <a:t>Foto: TU Chemnitz/Dirk Hanus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D7E3F5A-BFC3-45BF-835A-998B126F8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132" t="11446" r="12132" b="18184"/>
          <a:stretch/>
        </p:blipFill>
        <p:spPr>
          <a:xfrm>
            <a:off x="2930022" y="-16990"/>
            <a:ext cx="1197549" cy="72481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4C3955-7D9E-4240-8568-F657847CBE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55" y="137506"/>
            <a:ext cx="2366740" cy="4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537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902D7-C6A5-4F4B-9AF7-3C8061538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234" y="929590"/>
            <a:ext cx="10900203" cy="7438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D454799-E1F0-406F-916F-54212C875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34" y="1766289"/>
            <a:ext cx="10900903" cy="416211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443110" indent="-221555">
              <a:buFont typeface="Symbol" panose="05050102010706020507" pitchFamily="18" charset="2"/>
              <a:buChar char="-"/>
              <a:defRPr/>
            </a:lvl2pPr>
            <a:lvl3pPr marL="664665" indent="-221555">
              <a:buFont typeface="Symbol" panose="05050102010706020507" pitchFamily="18" charset="2"/>
              <a:buChar char="-"/>
              <a:defRPr/>
            </a:lvl3pPr>
            <a:lvl4pPr marL="886220" indent="-221555">
              <a:buFont typeface="Symbol" panose="05050102010706020507" pitchFamily="18" charset="2"/>
              <a:buChar char="-"/>
              <a:defRPr/>
            </a:lvl4pPr>
            <a:lvl5pPr marL="1107775" indent="-221555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Erster Ordnungspunkt</a:t>
            </a:r>
          </a:p>
          <a:p>
            <a:pPr lvl="0"/>
            <a:r>
              <a:rPr lang="de-DE" dirty="0"/>
              <a:t>Zweiter Ordnungspunkt</a:t>
            </a:r>
          </a:p>
          <a:p>
            <a:pPr lvl="0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496269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l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360" y="1834286"/>
            <a:ext cx="11521280" cy="4403026"/>
          </a:xfrm>
          <a:prstGeom prst="rect">
            <a:avLst/>
          </a:prstGeom>
        </p:spPr>
        <p:txBody>
          <a:bodyPr/>
          <a:lstStyle>
            <a:lvl1pPr marL="221555" indent="-221555">
              <a:spcBef>
                <a:spcPts val="738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</a:defRPr>
            </a:lvl1pPr>
            <a:lvl2pPr marL="44311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2pPr>
            <a:lvl3pPr marL="66466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3pPr>
            <a:lvl4pPr marL="88622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 marL="110777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1. Ebene</a:t>
            </a:r>
          </a:p>
          <a:p>
            <a:pPr lvl="1"/>
            <a:r>
              <a:rPr lang="de-DE"/>
              <a:t>2. Ebene</a:t>
            </a:r>
          </a:p>
          <a:p>
            <a:pPr lvl="2"/>
            <a:r>
              <a:rPr lang="de-DE"/>
              <a:t>3. Ebene</a:t>
            </a:r>
          </a:p>
          <a:p>
            <a:pPr lvl="3"/>
            <a:r>
              <a:rPr lang="de-DE"/>
              <a:t>4. Ebene</a:t>
            </a:r>
          </a:p>
          <a:p>
            <a:pPr lvl="4"/>
            <a:r>
              <a:rPr lang="de-DE"/>
              <a:t>5.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CEB6F87-03A3-4049-A2C2-9040B061E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227487"/>
            <a:ext cx="11522075" cy="51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CCF9157-F304-4D23-A77A-259E3117D1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7A0BC4-6496-4F44-A359-C63B6502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360" y="1216058"/>
            <a:ext cx="11521280" cy="5070462"/>
          </a:xfrm>
          <a:prstGeom prst="rect">
            <a:avLst/>
          </a:prstGeom>
        </p:spPr>
        <p:txBody>
          <a:bodyPr/>
          <a:lstStyle>
            <a:lvl1pPr marL="221555" indent="-221555">
              <a:spcBef>
                <a:spcPts val="738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</a:defRPr>
            </a:lvl1pPr>
            <a:lvl2pPr marL="44311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2pPr>
            <a:lvl3pPr marL="66466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3pPr>
            <a:lvl4pPr marL="886220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 marL="1107775" indent="-221555"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1. Ebene</a:t>
            </a:r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693D7EDF-D919-4FC6-899E-2AE07DB3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620688"/>
            <a:ext cx="11521277" cy="5040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E967AC-1FBA-4717-9AF1-1EC88776A9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62147649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(freie gestaltbar mit Seitenzah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9A2447-EB1F-423E-84A8-AD8EAE572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1" y="64360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2AEC08-6313-4B96-B7F9-2BE24AB89D7E}"/>
              </a:ext>
            </a:extLst>
          </p:cNvPr>
          <p:cNvSpPr/>
          <p:nvPr userDrawn="1"/>
        </p:nvSpPr>
        <p:spPr>
          <a:xfrm>
            <a:off x="0" y="0"/>
            <a:ext cx="12192000" cy="643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8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876D01B-5416-4EBD-B968-7E3DC4CC8464}"/>
              </a:ext>
            </a:extLst>
          </p:cNvPr>
          <p:cNvSpPr/>
          <p:nvPr userDrawn="1"/>
        </p:nvSpPr>
        <p:spPr>
          <a:xfrm>
            <a:off x="-1" y="6436001"/>
            <a:ext cx="11382375" cy="42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8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389ED9-FAD8-44C9-8E33-422A8FC6CF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288" y="188913"/>
            <a:ext cx="11909426" cy="6316662"/>
          </a:xfrm>
          <a:prstGeom prst="rect">
            <a:avLst/>
          </a:prstGeom>
        </p:spPr>
        <p:txBody>
          <a:bodyPr/>
          <a:lstStyle>
            <a:lvl1pPr marL="0" indent="0">
              <a:buFont typeface="Symbol" panose="05050102010706020507" pitchFamily="18" charset="2"/>
              <a:buNone/>
              <a:defRPr sz="2400"/>
            </a:lvl1pPr>
            <a:lvl2pPr marL="443110" indent="-221555">
              <a:buFont typeface="Symbol" panose="05050102010706020507" pitchFamily="18" charset="2"/>
              <a:buChar char="-"/>
              <a:defRPr sz="2000"/>
            </a:lvl2pPr>
            <a:lvl3pPr marL="664665" indent="-221555">
              <a:buFont typeface="Symbol" panose="05050102010706020507" pitchFamily="18" charset="2"/>
              <a:buChar char="-"/>
              <a:defRPr sz="1800"/>
            </a:lvl3pPr>
            <a:lvl4pPr marL="886220" indent="-221555">
              <a:buFont typeface="Symbol" panose="05050102010706020507" pitchFamily="18" charset="2"/>
              <a:buChar char="-"/>
              <a:defRPr sz="1600"/>
            </a:lvl4pPr>
            <a:lvl5pPr marL="1107775" indent="-221555"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/>
              <a:t>Blanco Folie für freie Inhaltsgestaltung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1AA4FF4-9C32-425E-9920-04B884E74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00814938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Seite (freie gestaltbar ohne Seitenzah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9A2447-EB1F-423E-84A8-AD8EAE572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1" y="64360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2AEC08-6313-4B96-B7F9-2BE24AB89D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08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389ED9-FAD8-44C9-8E33-422A8FC6CF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288" y="188913"/>
            <a:ext cx="11909426" cy="6316662"/>
          </a:xfrm>
          <a:prstGeom prst="rect">
            <a:avLst/>
          </a:prstGeom>
        </p:spPr>
        <p:txBody>
          <a:bodyPr/>
          <a:lstStyle>
            <a:lvl1pPr marL="0" indent="0">
              <a:buFont typeface="Symbol" panose="05050102010706020507" pitchFamily="18" charset="2"/>
              <a:buNone/>
              <a:defRPr sz="2400"/>
            </a:lvl1pPr>
            <a:lvl2pPr marL="443110" indent="-221555">
              <a:buFont typeface="Symbol" panose="05050102010706020507" pitchFamily="18" charset="2"/>
              <a:buChar char="-"/>
              <a:defRPr sz="2000"/>
            </a:lvl2pPr>
            <a:lvl3pPr marL="664665" indent="-221555">
              <a:buFont typeface="Symbol" panose="05050102010706020507" pitchFamily="18" charset="2"/>
              <a:buChar char="-"/>
              <a:defRPr sz="1800"/>
            </a:lvl3pPr>
            <a:lvl4pPr marL="886220" indent="-221555">
              <a:buFont typeface="Symbol" panose="05050102010706020507" pitchFamily="18" charset="2"/>
              <a:buChar char="-"/>
              <a:defRPr sz="1600"/>
            </a:lvl4pPr>
            <a:lvl5pPr marL="1107775" indent="-221555"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/>
              <a:t>Blanco Folie für freie Inhaltsgestaltung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A77EEC3-1ED6-47B3-9B36-F41C0A0FC4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1438" y="6515569"/>
            <a:ext cx="8749999" cy="318280"/>
          </a:xfrm>
        </p:spPr>
        <p:txBody>
          <a:bodyPr anchor="b">
            <a:normAutofit/>
          </a:bodyPr>
          <a:lstStyle>
            <a:lvl1pPr marL="0" indent="0" algn="l">
              <a:buNone/>
              <a:defRPr sz="800"/>
            </a:lvl1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44499921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9AF0746-DFA8-4AA2-B111-FE779265C5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" y="0"/>
            <a:ext cx="12213260" cy="68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DFCFF2E-4422-4590-A2A8-0CC9149553E0}"/>
              </a:ext>
            </a:extLst>
          </p:cNvPr>
          <p:cNvSpPr/>
          <p:nvPr userDrawn="1"/>
        </p:nvSpPr>
        <p:spPr>
          <a:xfrm>
            <a:off x="-2" y="0"/>
            <a:ext cx="12213259" cy="6858002"/>
          </a:xfrm>
          <a:custGeom>
            <a:avLst/>
            <a:gdLst>
              <a:gd name="connsiteX0" fmla="*/ 1905006 w 12213259"/>
              <a:gd name="connsiteY0" fmla="*/ 2 h 6858002"/>
              <a:gd name="connsiteX1" fmla="*/ 5639948 w 12213259"/>
              <a:gd name="connsiteY1" fmla="*/ 2 h 6858002"/>
              <a:gd name="connsiteX2" fmla="*/ 8000540 w 12213259"/>
              <a:gd name="connsiteY2" fmla="*/ 1917982 h 6858002"/>
              <a:gd name="connsiteX3" fmla="*/ 8001008 w 12213259"/>
              <a:gd name="connsiteY3" fmla="*/ 1917982 h 6858002"/>
              <a:gd name="connsiteX4" fmla="*/ 8000820 w 12213259"/>
              <a:gd name="connsiteY4" fmla="*/ 1918209 h 6858002"/>
              <a:gd name="connsiteX5" fmla="*/ 8001003 w 12213259"/>
              <a:gd name="connsiteY5" fmla="*/ 1918358 h 6858002"/>
              <a:gd name="connsiteX6" fmla="*/ 8000697 w 12213259"/>
              <a:gd name="connsiteY6" fmla="*/ 1918358 h 6858002"/>
              <a:gd name="connsiteX7" fmla="*/ 3929592 w 12213259"/>
              <a:gd name="connsiteY7" fmla="*/ 6858002 h 6858002"/>
              <a:gd name="connsiteX8" fmla="*/ 1905006 w 12213259"/>
              <a:gd name="connsiteY8" fmla="*/ 6858002 h 6858002"/>
              <a:gd name="connsiteX9" fmla="*/ 11325656 w 12213259"/>
              <a:gd name="connsiteY9" fmla="*/ 1 h 6858002"/>
              <a:gd name="connsiteX10" fmla="*/ 12213259 w 12213259"/>
              <a:gd name="connsiteY10" fmla="*/ 1 h 6858002"/>
              <a:gd name="connsiteX11" fmla="*/ 12213259 w 12213259"/>
              <a:gd name="connsiteY11" fmla="*/ 6858001 h 6858002"/>
              <a:gd name="connsiteX12" fmla="*/ 9723809 w 12213259"/>
              <a:gd name="connsiteY12" fmla="*/ 6858001 h 6858002"/>
              <a:gd name="connsiteX13" fmla="*/ 7228679 w 12213259"/>
              <a:gd name="connsiteY13" fmla="*/ 4982202 h 6858002"/>
              <a:gd name="connsiteX14" fmla="*/ 7290129 w 12213259"/>
              <a:gd name="connsiteY14" fmla="*/ 4896478 h 6858002"/>
              <a:gd name="connsiteX15" fmla="*/ 7302557 w 12213259"/>
              <a:gd name="connsiteY15" fmla="*/ 4882329 h 6858002"/>
              <a:gd name="connsiteX16" fmla="*/ 7299659 w 12213259"/>
              <a:gd name="connsiteY16" fmla="*/ 4890164 h 6858002"/>
              <a:gd name="connsiteX17" fmla="*/ 7319383 w 12213259"/>
              <a:gd name="connsiteY17" fmla="*/ 4863177 h 6858002"/>
              <a:gd name="connsiteX18" fmla="*/ 7302557 w 12213259"/>
              <a:gd name="connsiteY18" fmla="*/ 4882329 h 6858002"/>
              <a:gd name="connsiteX19" fmla="*/ 7303183 w 12213259"/>
              <a:gd name="connsiteY19" fmla="*/ 4880639 h 6858002"/>
              <a:gd name="connsiteX20" fmla="*/ 0 w 12213259"/>
              <a:gd name="connsiteY20" fmla="*/ 0 h 6858002"/>
              <a:gd name="connsiteX21" fmla="*/ 1904629 w 12213259"/>
              <a:gd name="connsiteY21" fmla="*/ 0 h 6858002"/>
              <a:gd name="connsiteX22" fmla="*/ 1904629 w 12213259"/>
              <a:gd name="connsiteY22" fmla="*/ 6858002 h 6858002"/>
              <a:gd name="connsiteX23" fmla="*/ 0 w 12213259"/>
              <a:gd name="connsiteY2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13259" h="6858002">
                <a:moveTo>
                  <a:pt x="1905006" y="2"/>
                </a:moveTo>
                <a:lnTo>
                  <a:pt x="5639948" y="2"/>
                </a:lnTo>
                <a:cubicBezTo>
                  <a:pt x="6871657" y="194488"/>
                  <a:pt x="8811823" y="776153"/>
                  <a:pt x="8000540" y="1917982"/>
                </a:cubicBezTo>
                <a:lnTo>
                  <a:pt x="8001008" y="1917982"/>
                </a:lnTo>
                <a:lnTo>
                  <a:pt x="8000820" y="1918209"/>
                </a:lnTo>
                <a:lnTo>
                  <a:pt x="8001003" y="1918358"/>
                </a:lnTo>
                <a:lnTo>
                  <a:pt x="8000697" y="1918358"/>
                </a:lnTo>
                <a:lnTo>
                  <a:pt x="3929592" y="6858002"/>
                </a:lnTo>
                <a:lnTo>
                  <a:pt x="1905006" y="6858002"/>
                </a:lnTo>
                <a:close/>
                <a:moveTo>
                  <a:pt x="11325656" y="1"/>
                </a:moveTo>
                <a:lnTo>
                  <a:pt x="12213259" y="1"/>
                </a:lnTo>
                <a:lnTo>
                  <a:pt x="12213259" y="6858001"/>
                </a:lnTo>
                <a:lnTo>
                  <a:pt x="9723809" y="6858001"/>
                </a:lnTo>
                <a:cubicBezTo>
                  <a:pt x="8540143" y="6797287"/>
                  <a:pt x="5949238" y="6772869"/>
                  <a:pt x="7228679" y="4982202"/>
                </a:cubicBezTo>
                <a:lnTo>
                  <a:pt x="7290129" y="4896478"/>
                </a:lnTo>
                <a:lnTo>
                  <a:pt x="7302557" y="4882329"/>
                </a:lnTo>
                <a:lnTo>
                  <a:pt x="7299659" y="4890164"/>
                </a:lnTo>
                <a:lnTo>
                  <a:pt x="7319383" y="4863177"/>
                </a:lnTo>
                <a:lnTo>
                  <a:pt x="7302557" y="4882329"/>
                </a:lnTo>
                <a:lnTo>
                  <a:pt x="7303183" y="4880639"/>
                </a:lnTo>
                <a:close/>
                <a:moveTo>
                  <a:pt x="0" y="0"/>
                </a:moveTo>
                <a:lnTo>
                  <a:pt x="1904629" y="0"/>
                </a:lnTo>
                <a:lnTo>
                  <a:pt x="1904629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pic>
        <p:nvPicPr>
          <p:cNvPr id="11" name="Picture 2" descr="I:\projekte\PR &amp; Marketing\bilder\QR_TAG_Awi_Internet.png">
            <a:extLst>
              <a:ext uri="{FF2B5EF4-FFF2-40B4-BE49-F238E27FC236}">
                <a16:creationId xmlns:a16="http://schemas.microsoft.com/office/drawing/2014/main" id="{1689DEFF-E59C-475B-86A6-E5071ACA8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522" y="4782864"/>
            <a:ext cx="1728189" cy="1728189"/>
          </a:xfrm>
          <a:prstGeom prst="rect">
            <a:avLst/>
          </a:prstGeom>
          <a:noFill/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5FB7AD-2336-42BE-BEAF-4F33714564E6}"/>
              </a:ext>
            </a:extLst>
          </p:cNvPr>
          <p:cNvSpPr/>
          <p:nvPr userDrawn="1"/>
        </p:nvSpPr>
        <p:spPr>
          <a:xfrm>
            <a:off x="6988828" y="4766228"/>
            <a:ext cx="3240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800" b="0" dirty="0" err="1"/>
              <a:t>Erfenschlager</a:t>
            </a:r>
            <a:r>
              <a:rPr lang="de-DE" sz="1800" b="0" dirty="0"/>
              <a:t> Straße 73</a:t>
            </a:r>
          </a:p>
          <a:p>
            <a:pPr algn="r"/>
            <a:r>
              <a:rPr lang="de-DE" sz="1800" b="0" dirty="0"/>
              <a:t>D-09125 Chemnitz</a:t>
            </a:r>
          </a:p>
          <a:p>
            <a:pPr algn="r"/>
            <a:r>
              <a:rPr lang="de-DE" sz="1800" b="0" dirty="0"/>
              <a:t>Tel.: +49 371 531 23210</a:t>
            </a:r>
          </a:p>
          <a:p>
            <a:pPr algn="r"/>
            <a:endParaRPr lang="de-DE" sz="1800" b="0" dirty="0"/>
          </a:p>
          <a:p>
            <a:pPr algn="r"/>
            <a:r>
              <a:rPr lang="de-DE" sz="1800" b="0" dirty="0"/>
              <a:t>E-Mail: awi@tu-chemnitz.de</a:t>
            </a:r>
          </a:p>
          <a:p>
            <a:pPr algn="r"/>
            <a:r>
              <a:rPr lang="de-DE" sz="1800" b="0" dirty="0"/>
              <a:t>www.awi.institute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433D69-38DD-4CEA-9BA8-E7F2F0FDDD42}"/>
              </a:ext>
            </a:extLst>
          </p:cNvPr>
          <p:cNvSpPr/>
          <p:nvPr userDrawn="1"/>
        </p:nvSpPr>
        <p:spPr>
          <a:xfrm>
            <a:off x="137304" y="1845834"/>
            <a:ext cx="472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/>
              <a:t>Vielen Dank für Ihr Interesse</a:t>
            </a:r>
          </a:p>
        </p:txBody>
      </p:sp>
      <p:sp>
        <p:nvSpPr>
          <p:cNvPr id="10" name="Bildplatzhalter 69">
            <a:extLst>
              <a:ext uri="{FF2B5EF4-FFF2-40B4-BE49-F238E27FC236}">
                <a16:creationId xmlns:a16="http://schemas.microsoft.com/office/drawing/2014/main" id="{050C56CD-B43E-492E-B22F-3E00BCB57E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7970" y="3245403"/>
            <a:ext cx="1355458" cy="15208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Mitarbeiter Bild (optional)</a:t>
            </a:r>
          </a:p>
        </p:txBody>
      </p:sp>
      <p:sp>
        <p:nvSpPr>
          <p:cNvPr id="12" name="Textplatzhalter 71">
            <a:extLst>
              <a:ext uri="{FF2B5EF4-FFF2-40B4-BE49-F238E27FC236}">
                <a16:creationId xmlns:a16="http://schemas.microsoft.com/office/drawing/2014/main" id="{E1687D59-06DE-4123-8223-4466F067F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3428" y="3245401"/>
            <a:ext cx="3956804" cy="152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21555" indent="0">
              <a:buNone/>
              <a:defRPr/>
            </a:lvl2pPr>
            <a:lvl3pPr marL="443110" indent="0">
              <a:buNone/>
              <a:defRPr/>
            </a:lvl3pPr>
            <a:lvl4pPr marL="664665" indent="0">
              <a:buNone/>
              <a:defRPr/>
            </a:lvl4pPr>
            <a:lvl5pPr marL="886220" indent="0">
              <a:buNone/>
              <a:defRPr/>
            </a:lvl5pPr>
          </a:lstStyle>
          <a:p>
            <a:pPr lvl="0"/>
            <a:r>
              <a:rPr lang="de-DE" dirty="0"/>
              <a:t>Mitarbeiter Kontaktdaten (optional)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6FA0257-FC6F-4ACF-B022-5D3FAF0A5181}"/>
              </a:ext>
            </a:extLst>
          </p:cNvPr>
          <p:cNvSpPr/>
          <p:nvPr userDrawn="1"/>
        </p:nvSpPr>
        <p:spPr>
          <a:xfrm>
            <a:off x="0" y="6673334"/>
            <a:ext cx="1135247" cy="18466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l"/>
            <a:r>
              <a:rPr lang="de-DE" sz="600" b="0" i="0" dirty="0">
                <a:effectLst/>
                <a:latin typeface="Calibri" panose="020F0502020204030204" pitchFamily="34" charset="0"/>
              </a:rPr>
              <a:t>Foto: TU Chemnitz/Dirk Hanus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6E1DE8-DFDB-43AC-8815-EEF242D5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32" t="11446" r="12132" b="18184"/>
          <a:stretch/>
        </p:blipFill>
        <p:spPr>
          <a:xfrm>
            <a:off x="2930022" y="-16990"/>
            <a:ext cx="1197549" cy="72481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78F8693-BBCC-462A-96BB-97B7106287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655" y="137506"/>
            <a:ext cx="2366740" cy="4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711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15"/>
          </a:p>
        </p:txBody>
      </p:sp>
      <p:pic>
        <p:nvPicPr>
          <p:cNvPr id="8" name="Picture 2" descr="R:\Fotos IBF\METEOR\_Fotografen_extern\Hanus\TU_Meteor_7533_RGB.tif">
            <a:extLst>
              <a:ext uri="{FF2B5EF4-FFF2-40B4-BE49-F238E27FC236}">
                <a16:creationId xmlns:a16="http://schemas.microsoft.com/office/drawing/2014/main" id="{99AF0746-DFA8-4AA2-B111-FE779265C5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25FD1C49-827F-4492-AB75-867942E7D240}"/>
              </a:ext>
            </a:extLst>
          </p:cNvPr>
          <p:cNvSpPr/>
          <p:nvPr userDrawn="1"/>
        </p:nvSpPr>
        <p:spPr>
          <a:xfrm>
            <a:off x="-2" y="0"/>
            <a:ext cx="12213259" cy="6858002"/>
          </a:xfrm>
          <a:custGeom>
            <a:avLst/>
            <a:gdLst>
              <a:gd name="connsiteX0" fmla="*/ 1905006 w 12213259"/>
              <a:gd name="connsiteY0" fmla="*/ 2 h 6858002"/>
              <a:gd name="connsiteX1" fmla="*/ 5639948 w 12213259"/>
              <a:gd name="connsiteY1" fmla="*/ 2 h 6858002"/>
              <a:gd name="connsiteX2" fmla="*/ 8000540 w 12213259"/>
              <a:gd name="connsiteY2" fmla="*/ 1917982 h 6858002"/>
              <a:gd name="connsiteX3" fmla="*/ 8001008 w 12213259"/>
              <a:gd name="connsiteY3" fmla="*/ 1917982 h 6858002"/>
              <a:gd name="connsiteX4" fmla="*/ 8000820 w 12213259"/>
              <a:gd name="connsiteY4" fmla="*/ 1918209 h 6858002"/>
              <a:gd name="connsiteX5" fmla="*/ 8001003 w 12213259"/>
              <a:gd name="connsiteY5" fmla="*/ 1918358 h 6858002"/>
              <a:gd name="connsiteX6" fmla="*/ 8000697 w 12213259"/>
              <a:gd name="connsiteY6" fmla="*/ 1918358 h 6858002"/>
              <a:gd name="connsiteX7" fmla="*/ 3929592 w 12213259"/>
              <a:gd name="connsiteY7" fmla="*/ 6858002 h 6858002"/>
              <a:gd name="connsiteX8" fmla="*/ 1905006 w 12213259"/>
              <a:gd name="connsiteY8" fmla="*/ 6858002 h 6858002"/>
              <a:gd name="connsiteX9" fmla="*/ 11325656 w 12213259"/>
              <a:gd name="connsiteY9" fmla="*/ 1 h 6858002"/>
              <a:gd name="connsiteX10" fmla="*/ 12213259 w 12213259"/>
              <a:gd name="connsiteY10" fmla="*/ 1 h 6858002"/>
              <a:gd name="connsiteX11" fmla="*/ 12213259 w 12213259"/>
              <a:gd name="connsiteY11" fmla="*/ 6858001 h 6858002"/>
              <a:gd name="connsiteX12" fmla="*/ 9723809 w 12213259"/>
              <a:gd name="connsiteY12" fmla="*/ 6858001 h 6858002"/>
              <a:gd name="connsiteX13" fmla="*/ 7228679 w 12213259"/>
              <a:gd name="connsiteY13" fmla="*/ 4982202 h 6858002"/>
              <a:gd name="connsiteX14" fmla="*/ 7290129 w 12213259"/>
              <a:gd name="connsiteY14" fmla="*/ 4896478 h 6858002"/>
              <a:gd name="connsiteX15" fmla="*/ 7302557 w 12213259"/>
              <a:gd name="connsiteY15" fmla="*/ 4882329 h 6858002"/>
              <a:gd name="connsiteX16" fmla="*/ 7299659 w 12213259"/>
              <a:gd name="connsiteY16" fmla="*/ 4890164 h 6858002"/>
              <a:gd name="connsiteX17" fmla="*/ 7319383 w 12213259"/>
              <a:gd name="connsiteY17" fmla="*/ 4863177 h 6858002"/>
              <a:gd name="connsiteX18" fmla="*/ 7302557 w 12213259"/>
              <a:gd name="connsiteY18" fmla="*/ 4882329 h 6858002"/>
              <a:gd name="connsiteX19" fmla="*/ 7303183 w 12213259"/>
              <a:gd name="connsiteY19" fmla="*/ 4880639 h 6858002"/>
              <a:gd name="connsiteX20" fmla="*/ 0 w 12213259"/>
              <a:gd name="connsiteY20" fmla="*/ 0 h 6858002"/>
              <a:gd name="connsiteX21" fmla="*/ 1904629 w 12213259"/>
              <a:gd name="connsiteY21" fmla="*/ 0 h 6858002"/>
              <a:gd name="connsiteX22" fmla="*/ 1904629 w 12213259"/>
              <a:gd name="connsiteY22" fmla="*/ 6858002 h 6858002"/>
              <a:gd name="connsiteX23" fmla="*/ 0 w 12213259"/>
              <a:gd name="connsiteY2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13259" h="6858002">
                <a:moveTo>
                  <a:pt x="1905006" y="2"/>
                </a:moveTo>
                <a:lnTo>
                  <a:pt x="5639948" y="2"/>
                </a:lnTo>
                <a:cubicBezTo>
                  <a:pt x="6871657" y="194488"/>
                  <a:pt x="8811823" y="776153"/>
                  <a:pt x="8000540" y="1917982"/>
                </a:cubicBezTo>
                <a:lnTo>
                  <a:pt x="8001008" y="1917982"/>
                </a:lnTo>
                <a:lnTo>
                  <a:pt x="8000820" y="1918209"/>
                </a:lnTo>
                <a:lnTo>
                  <a:pt x="8001003" y="1918358"/>
                </a:lnTo>
                <a:lnTo>
                  <a:pt x="8000697" y="1918358"/>
                </a:lnTo>
                <a:lnTo>
                  <a:pt x="3929592" y="6858002"/>
                </a:lnTo>
                <a:lnTo>
                  <a:pt x="1905006" y="6858002"/>
                </a:lnTo>
                <a:close/>
                <a:moveTo>
                  <a:pt x="11325656" y="1"/>
                </a:moveTo>
                <a:lnTo>
                  <a:pt x="12213259" y="1"/>
                </a:lnTo>
                <a:lnTo>
                  <a:pt x="12213259" y="6858001"/>
                </a:lnTo>
                <a:lnTo>
                  <a:pt x="9723809" y="6858001"/>
                </a:lnTo>
                <a:cubicBezTo>
                  <a:pt x="8540143" y="6797287"/>
                  <a:pt x="5949238" y="6772869"/>
                  <a:pt x="7228679" y="4982202"/>
                </a:cubicBezTo>
                <a:lnTo>
                  <a:pt x="7290129" y="4896478"/>
                </a:lnTo>
                <a:lnTo>
                  <a:pt x="7302557" y="4882329"/>
                </a:lnTo>
                <a:lnTo>
                  <a:pt x="7299659" y="4890164"/>
                </a:lnTo>
                <a:lnTo>
                  <a:pt x="7319383" y="4863177"/>
                </a:lnTo>
                <a:lnTo>
                  <a:pt x="7302557" y="4882329"/>
                </a:lnTo>
                <a:lnTo>
                  <a:pt x="7303183" y="4880639"/>
                </a:lnTo>
                <a:close/>
                <a:moveTo>
                  <a:pt x="0" y="0"/>
                </a:moveTo>
                <a:lnTo>
                  <a:pt x="1904629" y="0"/>
                </a:lnTo>
                <a:lnTo>
                  <a:pt x="1904629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3A9DA6-CB06-48EF-8A5E-CD7A5248E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04" y="896183"/>
            <a:ext cx="7508096" cy="1008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TITLE (unten ausgerichtet  automatische Formatierung für zwei Zeilen)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B2E5C75-3BC6-4244-B947-DFB1AB12EBFC}"/>
              </a:ext>
            </a:extLst>
          </p:cNvPr>
          <p:cNvCxnSpPr>
            <a:cxnSpLocks/>
          </p:cNvCxnSpPr>
          <p:nvPr userDrawn="1"/>
        </p:nvCxnSpPr>
        <p:spPr>
          <a:xfrm>
            <a:off x="137303" y="1923458"/>
            <a:ext cx="7508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rafik 59">
            <a:extLst>
              <a:ext uri="{FF2B5EF4-FFF2-40B4-BE49-F238E27FC236}">
                <a16:creationId xmlns:a16="http://schemas.microsoft.com/office/drawing/2014/main" id="{6B0D2DA5-6AB0-46D6-B9FE-0F5A6DAC1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132" t="11446" r="12132" b="18184"/>
          <a:stretch/>
        </p:blipFill>
        <p:spPr>
          <a:xfrm>
            <a:off x="2930022" y="-16990"/>
            <a:ext cx="1197549" cy="724812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A96EA7BF-63C9-43D0-8CE8-CEFA4C8047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55" y="137506"/>
            <a:ext cx="2366740" cy="415821"/>
          </a:xfrm>
          <a:prstGeom prst="rect">
            <a:avLst/>
          </a:prstGeom>
        </p:spPr>
      </p:pic>
      <p:sp>
        <p:nvSpPr>
          <p:cNvPr id="74" name="Bildplatzhalter 69">
            <a:extLst>
              <a:ext uri="{FF2B5EF4-FFF2-40B4-BE49-F238E27FC236}">
                <a16:creationId xmlns:a16="http://schemas.microsoft.com/office/drawing/2014/main" id="{96DF9908-1BE1-44D7-99B8-76AC1D778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0876" y="4576764"/>
            <a:ext cx="1355458" cy="1520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Mitarbeiter Bild</a:t>
            </a:r>
          </a:p>
        </p:txBody>
      </p:sp>
      <p:sp>
        <p:nvSpPr>
          <p:cNvPr id="75" name="Textplatzhalter 71">
            <a:extLst>
              <a:ext uri="{FF2B5EF4-FFF2-40B4-BE49-F238E27FC236}">
                <a16:creationId xmlns:a16="http://schemas.microsoft.com/office/drawing/2014/main" id="{2A2205D4-E333-4FAB-AD6E-C3EE0E61B5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5400" y="4576763"/>
            <a:ext cx="3055104" cy="447723"/>
          </a:xfrm>
        </p:spPr>
        <p:txBody>
          <a:bodyPr>
            <a:normAutofit/>
          </a:bodyPr>
          <a:lstStyle>
            <a:lvl1pPr marL="0" indent="0" algn="r">
              <a:buNone/>
              <a:defRPr sz="1600" b="1"/>
            </a:lvl1pPr>
            <a:lvl2pPr marL="221555" indent="0">
              <a:buNone/>
              <a:defRPr/>
            </a:lvl2pPr>
            <a:lvl3pPr marL="443110" indent="0">
              <a:buNone/>
              <a:defRPr/>
            </a:lvl3pPr>
            <a:lvl4pPr marL="664665" indent="0">
              <a:buNone/>
              <a:defRPr/>
            </a:lvl4pPr>
            <a:lvl5pPr marL="886220" indent="0">
              <a:buNone/>
              <a:defRPr/>
            </a:lvl5pPr>
          </a:lstStyle>
          <a:p>
            <a:pPr lvl="0"/>
            <a:r>
              <a:rPr lang="de-DE" dirty="0"/>
              <a:t>Name des Mitarbeiters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5F04A4-1424-4AE4-AEE8-D28F22646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66" y="3060950"/>
            <a:ext cx="3118280" cy="4402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Datum: </a:t>
            </a:r>
            <a:fld id="{1EAAF7B4-24E3-4BC7-9B36-5A2E0AA32A73}" type="datetime1">
              <a:rPr lang="de-DE" smtClean="0"/>
              <a:t>02.06.2021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BAD316-3D50-4688-9D05-013DA7EC79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45399" y="5024486"/>
            <a:ext cx="3055939" cy="1073101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de-DE" dirty="0"/>
              <a:t>Funktion, </a:t>
            </a:r>
            <a:r>
              <a:rPr lang="de-DE" dirty="0" err="1"/>
              <a:t>ggf</a:t>
            </a:r>
            <a:r>
              <a:rPr lang="de-DE" dirty="0"/>
              <a:t> Cluster, Professur Arbeitswissenschaft &amp; Innovationsmanagement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7CA789-DA25-41B3-98BC-A3531D79C3FF}"/>
              </a:ext>
            </a:extLst>
          </p:cNvPr>
          <p:cNvSpPr/>
          <p:nvPr userDrawn="1"/>
        </p:nvSpPr>
        <p:spPr>
          <a:xfrm>
            <a:off x="0" y="6673334"/>
            <a:ext cx="1135247" cy="18466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l"/>
            <a:r>
              <a:rPr lang="de-DE" sz="600" b="0" i="0" dirty="0">
                <a:effectLst/>
                <a:latin typeface="Calibri" panose="020F0502020204030204" pitchFamily="34" charset="0"/>
              </a:rPr>
              <a:t>Foto: TU Chemnitz/Dirk Hanus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72FEB76-E2DF-488C-A43D-987CA91E1C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193" y="2001854"/>
            <a:ext cx="7039605" cy="870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(oben ausgerichtet automatische Formatierung für zwei Zeilen)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83989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2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69484" y="0"/>
            <a:ext cx="12001072" cy="329786"/>
          </a:xfrm>
          <a:prstGeom prst="rect">
            <a:avLst/>
          </a:prstGeom>
          <a:noFill/>
        </p:spPr>
        <p:txBody>
          <a:bodyPr wrap="square" lIns="112533" tIns="56266" rIns="112533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de-DE" sz="1354" dirty="0">
                <a:solidFill>
                  <a:schemeClr val="tx1"/>
                </a:solidFill>
              </a:rPr>
              <a:t>Lehrveranstaltung: Vorlesungs-/Übungstitel oder Vortragstitel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10881765" y="6475522"/>
            <a:ext cx="1129159" cy="32560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B14BD8E8-2F47-45BB-8D60-B566ECA0A53D}" type="slidenum">
              <a:rPr lang="de-DE" sz="1354" b="0" smtClean="0">
                <a:solidFill>
                  <a:schemeClr val="tx1"/>
                </a:solidFill>
              </a:rPr>
              <a:pPr algn="r"/>
              <a:t>‹Nr.›</a:t>
            </a:fld>
            <a:endParaRPr lang="de-DE" sz="1354" b="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EA23C78-8D71-4A0F-BE76-7217FE601A25}"/>
              </a:ext>
            </a:extLst>
          </p:cNvPr>
          <p:cNvCxnSpPr>
            <a:cxnSpLocks/>
          </p:cNvCxnSpPr>
          <p:nvPr userDrawn="1"/>
        </p:nvCxnSpPr>
        <p:spPr>
          <a:xfrm>
            <a:off x="69486" y="332656"/>
            <a:ext cx="12001072" cy="0"/>
          </a:xfrm>
          <a:prstGeom prst="line">
            <a:avLst/>
          </a:prstGeom>
          <a:ln>
            <a:solidFill>
              <a:srgbClr val="2B70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278421D-5F27-416C-8CD0-AB6E143CEB1B}"/>
              </a:ext>
            </a:extLst>
          </p:cNvPr>
          <p:cNvCxnSpPr>
            <a:cxnSpLocks/>
          </p:cNvCxnSpPr>
          <p:nvPr userDrawn="1"/>
        </p:nvCxnSpPr>
        <p:spPr>
          <a:xfrm>
            <a:off x="69486" y="6381328"/>
            <a:ext cx="12001072" cy="0"/>
          </a:xfrm>
          <a:prstGeom prst="line">
            <a:avLst/>
          </a:prstGeom>
          <a:ln>
            <a:solidFill>
              <a:srgbClr val="2B70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elplatzhalter 19">
            <a:extLst>
              <a:ext uri="{FF2B5EF4-FFF2-40B4-BE49-F238E27FC236}">
                <a16:creationId xmlns:a16="http://schemas.microsoft.com/office/drawing/2014/main" id="{0F113569-CF2F-4040-B965-B0A43FDB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17686"/>
            <a:ext cx="11521277" cy="65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EFB6147-134E-405C-A7D4-3D078B11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409769"/>
            <a:ext cx="11521277" cy="488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Erst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58EE88B-360D-4EEF-8A2C-F7744BAE4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132" t="11446" r="12132" b="18184"/>
          <a:stretch/>
        </p:blipFill>
        <p:spPr>
          <a:xfrm>
            <a:off x="1919536" y="6360555"/>
            <a:ext cx="797172" cy="48248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2C692D9-0BA6-423F-B87D-73A1E5C9779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484" y="6451927"/>
            <a:ext cx="1706036" cy="299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678" r:id="rId3"/>
    <p:sldLayoutId id="2147483674" r:id="rId4"/>
    <p:sldLayoutId id="2147483693" r:id="rId5"/>
    <p:sldLayoutId id="2147483675" r:id="rId6"/>
    <p:sldLayoutId id="2147483703" r:id="rId7"/>
    <p:sldLayoutId id="2147483677" r:id="rId8"/>
  </p:sldLayoutIdLst>
  <p:transition>
    <p:wipe dir="r"/>
  </p:transition>
  <p:hf sldNum="0" hdr="0" ftr="0"/>
  <p:txStyles>
    <p:titleStyle>
      <a:lvl1pPr algn="l" defTabSz="11255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55" indent="-221555" algn="l" defTabSz="1125500" rtl="0" eaLnBrk="1" latinLnBrk="0" hangingPunct="1">
        <a:spcBef>
          <a:spcPts val="0"/>
        </a:spcBef>
        <a:spcAft>
          <a:spcPts val="369"/>
        </a:spcAft>
        <a:buClrTx/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3110" indent="-221555" algn="l" defTabSz="1125500" rtl="0" eaLnBrk="1" latinLnBrk="0" hangingPunct="1">
        <a:spcBef>
          <a:spcPts val="0"/>
        </a:spcBef>
        <a:spcAft>
          <a:spcPts val="492"/>
        </a:spcAft>
        <a:buClrTx/>
        <a:buFont typeface="Symbol" panose="05050102010706020507" pitchFamily="18" charset="2"/>
        <a:buChar char="-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664665" indent="-221555" algn="l" defTabSz="1125500" rtl="0" eaLnBrk="1" latinLnBrk="0" hangingPunct="1">
        <a:spcBef>
          <a:spcPts val="0"/>
        </a:spcBef>
        <a:spcAft>
          <a:spcPts val="369"/>
        </a:spcAft>
        <a:buClrTx/>
        <a:buSzPct val="100000"/>
        <a:buFont typeface="Symbol" panose="05050102010706020507" pitchFamily="18" charset="2"/>
        <a:buChar char="-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886220" indent="-221555" algn="l" defTabSz="1125500" rtl="0" eaLnBrk="1" latinLnBrk="0" hangingPunct="1">
        <a:spcBef>
          <a:spcPts val="0"/>
        </a:spcBef>
        <a:spcAft>
          <a:spcPts val="369"/>
        </a:spcAft>
        <a:buClrTx/>
        <a:buFont typeface="Symbol" pitchFamily="18" charset="2"/>
        <a:buChar char="-"/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107775" indent="-221555" algn="l" defTabSz="1125500" rtl="0" eaLnBrk="1" latinLnBrk="0" hangingPunct="1">
        <a:spcBef>
          <a:spcPts val="0"/>
        </a:spcBef>
        <a:spcAft>
          <a:spcPts val="369"/>
        </a:spcAft>
        <a:buClrTx/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125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875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625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374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51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500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4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1000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74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9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24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998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69484" y="0"/>
            <a:ext cx="12001072" cy="329786"/>
          </a:xfrm>
          <a:prstGeom prst="rect">
            <a:avLst/>
          </a:prstGeom>
          <a:noFill/>
        </p:spPr>
        <p:txBody>
          <a:bodyPr wrap="square" lIns="112533" tIns="56266" rIns="112533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de-DE" sz="1354" dirty="0">
                <a:solidFill>
                  <a:schemeClr val="tx1"/>
                </a:solidFill>
              </a:rPr>
              <a:t>Lehrveranstaltung: Vorlesungs-/Übungstitel oder Vortragstitel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881765" y="6475522"/>
            <a:ext cx="1129159" cy="32560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B14BD8E8-2F47-45BB-8D60-B566ECA0A53D}" type="slidenum">
              <a:rPr lang="de-DE" sz="1354" b="0" smtClean="0">
                <a:solidFill>
                  <a:schemeClr val="tx1"/>
                </a:solidFill>
              </a:rPr>
              <a:pPr algn="r"/>
              <a:t>‹Nr.›</a:t>
            </a:fld>
            <a:endParaRPr lang="de-DE" sz="1354" b="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EA23C78-8D71-4A0F-BE76-7217FE601A25}"/>
              </a:ext>
            </a:extLst>
          </p:cNvPr>
          <p:cNvCxnSpPr>
            <a:cxnSpLocks/>
          </p:cNvCxnSpPr>
          <p:nvPr userDrawn="1"/>
        </p:nvCxnSpPr>
        <p:spPr>
          <a:xfrm>
            <a:off x="69486" y="332656"/>
            <a:ext cx="12001072" cy="0"/>
          </a:xfrm>
          <a:prstGeom prst="line">
            <a:avLst/>
          </a:prstGeom>
          <a:ln>
            <a:solidFill>
              <a:srgbClr val="2B70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278421D-5F27-416C-8CD0-AB6E143CEB1B}"/>
              </a:ext>
            </a:extLst>
          </p:cNvPr>
          <p:cNvCxnSpPr>
            <a:cxnSpLocks/>
          </p:cNvCxnSpPr>
          <p:nvPr userDrawn="1"/>
        </p:nvCxnSpPr>
        <p:spPr>
          <a:xfrm>
            <a:off x="69486" y="6381328"/>
            <a:ext cx="12001072" cy="0"/>
          </a:xfrm>
          <a:prstGeom prst="line">
            <a:avLst/>
          </a:prstGeom>
          <a:ln>
            <a:solidFill>
              <a:srgbClr val="2B70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elplatzhalter 19">
            <a:extLst>
              <a:ext uri="{FF2B5EF4-FFF2-40B4-BE49-F238E27FC236}">
                <a16:creationId xmlns:a16="http://schemas.microsoft.com/office/drawing/2014/main" id="{0F113569-CF2F-4040-B965-B0A43FDB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17686"/>
            <a:ext cx="11521277" cy="65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EFB6147-134E-405C-A7D4-3D078B11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409769"/>
            <a:ext cx="11521277" cy="488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Erst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58EE88B-360D-4EEF-8A2C-F7744BAE4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132" t="11446" r="12132" b="18184"/>
          <a:stretch/>
        </p:blipFill>
        <p:spPr>
          <a:xfrm>
            <a:off x="1919536" y="6360555"/>
            <a:ext cx="797172" cy="48248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2C692D9-0BA6-423F-B87D-73A1E5C9779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484" y="6451927"/>
            <a:ext cx="1706036" cy="2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4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>
    <p:wipe dir="r"/>
  </p:transition>
  <p:hf sldNum="0" hdr="0" ftr="0"/>
  <p:txStyles>
    <p:titleStyle>
      <a:lvl1pPr algn="l" defTabSz="11255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55" indent="-221555" algn="l" defTabSz="1125500" rtl="0" eaLnBrk="1" latinLnBrk="0" hangingPunct="1">
        <a:spcBef>
          <a:spcPts val="0"/>
        </a:spcBef>
        <a:spcAft>
          <a:spcPts val="369"/>
        </a:spcAft>
        <a:buClrTx/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3110" indent="-221555" algn="l" defTabSz="1125500" rtl="0" eaLnBrk="1" latinLnBrk="0" hangingPunct="1">
        <a:spcBef>
          <a:spcPts val="0"/>
        </a:spcBef>
        <a:spcAft>
          <a:spcPts val="492"/>
        </a:spcAft>
        <a:buClrTx/>
        <a:buFont typeface="Symbol" panose="05050102010706020507" pitchFamily="18" charset="2"/>
        <a:buChar char="-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664665" indent="-221555" algn="l" defTabSz="1125500" rtl="0" eaLnBrk="1" latinLnBrk="0" hangingPunct="1">
        <a:spcBef>
          <a:spcPts val="0"/>
        </a:spcBef>
        <a:spcAft>
          <a:spcPts val="369"/>
        </a:spcAft>
        <a:buClrTx/>
        <a:buSzPct val="100000"/>
        <a:buFont typeface="Symbol" panose="05050102010706020507" pitchFamily="18" charset="2"/>
        <a:buChar char="-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886220" indent="-221555" algn="l" defTabSz="1125500" rtl="0" eaLnBrk="1" latinLnBrk="0" hangingPunct="1">
        <a:spcBef>
          <a:spcPts val="0"/>
        </a:spcBef>
        <a:spcAft>
          <a:spcPts val="369"/>
        </a:spcAft>
        <a:buClrTx/>
        <a:buFont typeface="Symbol" pitchFamily="18" charset="2"/>
        <a:buChar char="-"/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107775" indent="-221555" algn="l" defTabSz="1125500" rtl="0" eaLnBrk="1" latinLnBrk="0" hangingPunct="1">
        <a:spcBef>
          <a:spcPts val="0"/>
        </a:spcBef>
        <a:spcAft>
          <a:spcPts val="369"/>
        </a:spcAft>
        <a:buClrTx/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125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875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625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374" indent="-281376" algn="l" defTabSz="1125500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51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500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4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1000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74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9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249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998" algn="l" defTabSz="1125500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914AFCA-E21B-466C-992E-ED54FF95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TITLE (unten ausgerichtet  automatische Formatierung für zwei Zeilen)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2A3F302-BDEA-4A1B-BFDA-44F4F527320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F381BD3-FA7E-4ECB-9E11-4B4557269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t">
            <a:normAutofit/>
          </a:bodyPr>
          <a:lstStyle/>
          <a:p>
            <a:r>
              <a:rPr lang="de-DE" b="1" dirty="0"/>
              <a:t>M. Sc. Erik Hunold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8C95A5-4AA4-482B-B488-42CE8DA863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5755268-1926-4935-AFB5-6F85B308A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2158AF1-CD31-4624-8ACB-114C715EDC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E0A172D-348D-4085-83E2-1250BF88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Agenda/ Vorlesungsstruktur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254FFB-E2D5-47B8-AE98-EE19C3F3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Erstes Hauptüberschrift / erster Ordnungspunkt</a:t>
            </a:r>
          </a:p>
          <a:p>
            <a:r>
              <a:rPr lang="de-DE"/>
              <a:t>Zweite Hauptüberschrift / zweiter Ordnungspunkt</a:t>
            </a:r>
          </a:p>
          <a:p>
            <a:r>
              <a:rPr lang="de-DE"/>
              <a:t>…</a:t>
            </a:r>
          </a:p>
        </p:txBody>
      </p:sp>
      <p:sp>
        <p:nvSpPr>
          <p:cNvPr id="6" name="Halbbogen 5">
            <a:extLst>
              <a:ext uri="{FF2B5EF4-FFF2-40B4-BE49-F238E27FC236}">
                <a16:creationId xmlns:a16="http://schemas.microsoft.com/office/drawing/2014/main" id="{DBBCF7FC-BACD-4270-B00A-0A5461CB288E}"/>
              </a:ext>
            </a:extLst>
          </p:cNvPr>
          <p:cNvSpPr/>
          <p:nvPr/>
        </p:nvSpPr>
        <p:spPr>
          <a:xfrm rot="16200000" flipV="1">
            <a:off x="345935" y="1420354"/>
            <a:ext cx="451131" cy="1143002"/>
          </a:xfrm>
          <a:prstGeom prst="blockArc">
            <a:avLst>
              <a:gd name="adj1" fmla="val 13015207"/>
              <a:gd name="adj2" fmla="val 4532768"/>
              <a:gd name="adj3" fmla="val 8191"/>
            </a:avLst>
          </a:prstGeom>
          <a:gradFill>
            <a:gsLst>
              <a:gs pos="95000">
                <a:schemeClr val="accent4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2C64E5-7177-47E1-BD18-4A6F2EF09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1. Ebene</a:t>
            </a:r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  <a:p>
            <a:pPr lvl="4"/>
            <a:endParaRPr lang="de-DE" dirty="0"/>
          </a:p>
          <a:p>
            <a:r>
              <a:rPr lang="de-DE" dirty="0"/>
              <a:t>Als </a:t>
            </a:r>
            <a:r>
              <a:rPr lang="de-DE" b="1" dirty="0"/>
              <a:t>Schriftart</a:t>
            </a:r>
            <a:r>
              <a:rPr lang="de-DE" dirty="0"/>
              <a:t> ist </a:t>
            </a:r>
            <a:r>
              <a:rPr lang="de-DE" dirty="0" err="1"/>
              <a:t>Roboto</a:t>
            </a:r>
            <a:r>
              <a:rPr lang="de-DE" dirty="0"/>
              <a:t> für alle Objekte voreingestellt</a:t>
            </a:r>
          </a:p>
          <a:p>
            <a:r>
              <a:rPr lang="de-DE" dirty="0"/>
              <a:t>Änderungen nur in </a:t>
            </a:r>
            <a:r>
              <a:rPr lang="de-DE" b="1" dirty="0"/>
              <a:t>Formatierung der Schrift </a:t>
            </a:r>
            <a:r>
              <a:rPr lang="de-DE" dirty="0"/>
              <a:t>an sich (Größe, fett, kursiv, etc.)</a:t>
            </a:r>
          </a:p>
          <a:p>
            <a:r>
              <a:rPr lang="de-DE" dirty="0"/>
              <a:t>Für </a:t>
            </a:r>
            <a:r>
              <a:rPr lang="de-DE" b="1" dirty="0"/>
              <a:t>Objektformatierungen</a:t>
            </a:r>
            <a:r>
              <a:rPr lang="de-DE" dirty="0"/>
              <a:t> ist sich an einem flachen, einfachen Design zu orientieren (keine Schlagschatten usw.) </a:t>
            </a:r>
          </a:p>
          <a:p>
            <a:pPr lvl="1"/>
            <a:r>
              <a:rPr lang="de-DE" dirty="0"/>
              <a:t>Rahmen bzw. „Formkontur“ nur mit Sorgfalt verwenden 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33F6E5-4719-4404-878F-4A1DE834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AWI CI Design 2020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80848C-C06F-4D0B-A743-7048C9C43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Grundlagen 1/3</a:t>
            </a:r>
          </a:p>
        </p:txBody>
      </p:sp>
    </p:spTree>
    <p:extLst>
      <p:ext uri="{BB962C8B-B14F-4D97-AF65-F5344CB8AC3E}">
        <p14:creationId xmlns:p14="http://schemas.microsoft.com/office/powerpoint/2010/main" val="13778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2181A9-A640-438A-801D-E3831062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Hauptfarbe in 20% Transparenzabstufung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DC2434-2B69-4623-AF1E-2AF3B4D5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AWI CI Design 2020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A15A353-D341-48C7-AAE7-0F35225485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Grundlagen 2/3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25A042BC-8510-4C1B-8DEA-48B3AD1D66E9}"/>
              </a:ext>
            </a:extLst>
          </p:cNvPr>
          <p:cNvSpPr txBox="1">
            <a:spLocks/>
          </p:cNvSpPr>
          <p:nvPr/>
        </p:nvSpPr>
        <p:spPr>
          <a:xfrm>
            <a:off x="335360" y="3428705"/>
            <a:ext cx="11521280" cy="4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1555" indent="-221555" algn="l" defTabSz="1125500" rtl="0" eaLnBrk="1" latinLnBrk="0" hangingPunct="1">
              <a:spcBef>
                <a:spcPts val="738"/>
              </a:spcBef>
              <a:spcAft>
                <a:spcPts val="369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3110" indent="-221555" algn="l" defTabSz="1125500" rtl="0" eaLnBrk="1" latinLnBrk="0" hangingPunct="1">
              <a:spcBef>
                <a:spcPts val="0"/>
              </a:spcBef>
              <a:spcAft>
                <a:spcPts val="492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4665" indent="-221555" algn="l" defTabSz="1125500" rtl="0" eaLnBrk="1" latinLnBrk="0" hangingPunct="1">
              <a:spcBef>
                <a:spcPts val="0"/>
              </a:spcBef>
              <a:spcAft>
                <a:spcPts val="369"/>
              </a:spcAft>
              <a:buClr>
                <a:schemeClr val="accent6"/>
              </a:buClr>
              <a:buSzPct val="100000"/>
              <a:buFont typeface="Symbol" panose="05050102010706020507" pitchFamily="18" charset="2"/>
              <a:buChar char="-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6220" indent="-221555" algn="l" defTabSz="1125500" rtl="0" eaLnBrk="1" latinLnBrk="0" hangingPunct="1">
              <a:spcBef>
                <a:spcPts val="0"/>
              </a:spcBef>
              <a:spcAft>
                <a:spcPts val="369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7775" indent="-221555" algn="l" defTabSz="1125500" rtl="0" eaLnBrk="1" latinLnBrk="0" hangingPunct="1">
              <a:spcBef>
                <a:spcPts val="0"/>
              </a:spcBef>
              <a:spcAft>
                <a:spcPts val="369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5125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75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625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374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Sekundärfarben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5B1EE65-A454-4F64-A256-947546E60DCB}"/>
              </a:ext>
            </a:extLst>
          </p:cNvPr>
          <p:cNvGrpSpPr/>
          <p:nvPr/>
        </p:nvGrpSpPr>
        <p:grpSpPr>
          <a:xfrm>
            <a:off x="419969" y="3959121"/>
            <a:ext cx="10572575" cy="904254"/>
            <a:chOff x="419969" y="4281264"/>
            <a:chExt cx="9719592" cy="194421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7350B4F-C0D3-4E02-A229-A49E73A5679E}"/>
                </a:ext>
              </a:extLst>
            </p:cNvPr>
            <p:cNvSpPr/>
            <p:nvPr/>
          </p:nvSpPr>
          <p:spPr>
            <a:xfrm>
              <a:off x="419969" y="4281264"/>
              <a:ext cx="1944216" cy="1944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>
                  <a:solidFill>
                    <a:schemeClr val="tx1"/>
                  </a:solidFill>
                </a:rPr>
                <a:t>CMYK: 75 25 31 60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RGB: 28 81 90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#1c515a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AA5D9D6-70F5-450D-8D32-FF62AB413FB8}"/>
                </a:ext>
              </a:extLst>
            </p:cNvPr>
            <p:cNvSpPr/>
            <p:nvPr/>
          </p:nvSpPr>
          <p:spPr>
            <a:xfrm>
              <a:off x="2363441" y="4281264"/>
              <a:ext cx="1944216" cy="19442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>
                  <a:solidFill>
                    <a:schemeClr val="tx1"/>
                  </a:solidFill>
                </a:rPr>
                <a:t>CMYK: 60 0 0 0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RGB: 91 197 242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#5bc5f2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5D310B5-3873-4C04-970A-B20E802366A9}"/>
                </a:ext>
              </a:extLst>
            </p:cNvPr>
            <p:cNvSpPr/>
            <p:nvPr/>
          </p:nvSpPr>
          <p:spPr>
            <a:xfrm>
              <a:off x="4307657" y="4281264"/>
              <a:ext cx="1944216" cy="19442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>
                  <a:solidFill>
                    <a:schemeClr val="tx1"/>
                  </a:solidFill>
                </a:rPr>
                <a:t>CMYK: 0 38 71 0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RGB: 248 174 88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#f8ae58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FEDDBE4-E46F-4E32-8675-CC9FB9B8B843}"/>
                </a:ext>
              </a:extLst>
            </p:cNvPr>
            <p:cNvSpPr/>
            <p:nvPr/>
          </p:nvSpPr>
          <p:spPr>
            <a:xfrm>
              <a:off x="6251129" y="4281264"/>
              <a:ext cx="1944216" cy="19442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>
                  <a:solidFill>
                    <a:schemeClr val="tx1"/>
                  </a:solidFill>
                </a:rPr>
                <a:t>CMYK: 0 100 70 0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RGB: 228 0 58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#e4003a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1A62333-6B72-4AB7-A9A6-9C955A1C0891}"/>
                </a:ext>
              </a:extLst>
            </p:cNvPr>
            <p:cNvSpPr/>
            <p:nvPr/>
          </p:nvSpPr>
          <p:spPr>
            <a:xfrm>
              <a:off x="8195345" y="4281264"/>
              <a:ext cx="1944216" cy="19442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>
                  <a:solidFill>
                    <a:schemeClr val="tx1"/>
                  </a:solidFill>
                </a:rPr>
                <a:t>CMYK: 0 44 81 30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RGB: 188 126 48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#bc7e30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C457C597-8CB8-4F5D-B0BE-57CBD8B79463}"/>
              </a:ext>
            </a:extLst>
          </p:cNvPr>
          <p:cNvSpPr txBox="1"/>
          <p:nvPr/>
        </p:nvSpPr>
        <p:spPr>
          <a:xfrm>
            <a:off x="364332" y="5170844"/>
            <a:ext cx="335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Ihr findet die Hauptfarbe sowie Sekundärfarben in der obersten Reihe der Farbplatte.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3E5AC4A-0198-4CA0-9522-58DBCB75C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556" y="5121300"/>
            <a:ext cx="2943311" cy="1149538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69F04738-A194-48D2-9A62-BF5D799A71F6}"/>
              </a:ext>
            </a:extLst>
          </p:cNvPr>
          <p:cNvSpPr/>
          <p:nvPr/>
        </p:nvSpPr>
        <p:spPr>
          <a:xfrm>
            <a:off x="392150" y="2289504"/>
            <a:ext cx="10628212" cy="1058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BDAD4E5-41F2-453C-A9BC-6967460DB58F}"/>
              </a:ext>
            </a:extLst>
          </p:cNvPr>
          <p:cNvGrpSpPr/>
          <p:nvPr/>
        </p:nvGrpSpPr>
        <p:grpSpPr>
          <a:xfrm>
            <a:off x="408112" y="2311057"/>
            <a:ext cx="10572575" cy="1015470"/>
            <a:chOff x="408112" y="1693450"/>
            <a:chExt cx="9719592" cy="1944216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A4160FED-36FC-40A6-8F71-907C1A804A72}"/>
                </a:ext>
              </a:extLst>
            </p:cNvPr>
            <p:cNvSpPr/>
            <p:nvPr/>
          </p:nvSpPr>
          <p:spPr>
            <a:xfrm>
              <a:off x="408112" y="1693450"/>
              <a:ext cx="1944216" cy="19442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>
                  <a:solidFill>
                    <a:schemeClr val="tx1"/>
                  </a:solidFill>
                </a:rPr>
                <a:t>CMYK: 75 25 31 35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RGB: 43 112 125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#2b707d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Pantone 5473 C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8CA856F2-62F4-4307-BF66-24E5546310A4}"/>
                </a:ext>
              </a:extLst>
            </p:cNvPr>
            <p:cNvSpPr/>
            <p:nvPr/>
          </p:nvSpPr>
          <p:spPr>
            <a:xfrm>
              <a:off x="2351584" y="1693450"/>
              <a:ext cx="1944216" cy="1944216"/>
            </a:xfrm>
            <a:prstGeom prst="rect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80%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E0B28BAD-1E0F-4CF4-AE21-EB8C7A43048D}"/>
                </a:ext>
              </a:extLst>
            </p:cNvPr>
            <p:cNvSpPr/>
            <p:nvPr/>
          </p:nvSpPr>
          <p:spPr>
            <a:xfrm>
              <a:off x="4295800" y="1693450"/>
              <a:ext cx="1944216" cy="1944216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>
                  <a:solidFill>
                    <a:schemeClr val="tx1"/>
                  </a:solidFill>
                </a:rPr>
                <a:t>60%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D537FD42-796E-4E70-8F57-8EF69918EFB7}"/>
                </a:ext>
              </a:extLst>
            </p:cNvPr>
            <p:cNvSpPr/>
            <p:nvPr/>
          </p:nvSpPr>
          <p:spPr>
            <a:xfrm>
              <a:off x="6239272" y="1693450"/>
              <a:ext cx="1944216" cy="194421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40%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A7C41EFF-5B3E-46CC-8915-161B4465A48E}"/>
                </a:ext>
              </a:extLst>
            </p:cNvPr>
            <p:cNvSpPr/>
            <p:nvPr/>
          </p:nvSpPr>
          <p:spPr>
            <a:xfrm>
              <a:off x="8183488" y="1693450"/>
              <a:ext cx="1944216" cy="194421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7B18A3-BA75-499A-BBEC-D330F6E8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Beim gestalten der Folien bitte auf Designgrundlagen achten (siehe Notizen): </a:t>
            </a:r>
          </a:p>
          <a:p>
            <a:r>
              <a:rPr lang="de-DE" dirty="0"/>
              <a:t>Passen eure </a:t>
            </a:r>
            <a:r>
              <a:rPr lang="de-DE" b="1" dirty="0"/>
              <a:t>Farbkombinationen</a:t>
            </a:r>
            <a:r>
              <a:rPr lang="de-DE" dirty="0"/>
              <a:t>, speziell der </a:t>
            </a:r>
            <a:r>
              <a:rPr lang="de-DE" b="1" dirty="0"/>
              <a:t>Kontrast</a:t>
            </a:r>
            <a:r>
              <a:rPr lang="de-DE" dirty="0"/>
              <a:t> von Schrift/ Hintergrund?</a:t>
            </a:r>
          </a:p>
          <a:p>
            <a:r>
              <a:rPr lang="de-DE" dirty="0"/>
              <a:t>habt ihr genug „</a:t>
            </a:r>
            <a:r>
              <a:rPr lang="de-DE" b="1" dirty="0"/>
              <a:t>Whitespace</a:t>
            </a:r>
            <a:r>
              <a:rPr lang="de-DE" dirty="0"/>
              <a:t>“ zwischen den Textbausteinen und ist er gut </a:t>
            </a:r>
            <a:r>
              <a:rPr lang="de-DE" b="1" dirty="0"/>
              <a:t>lesbar</a:t>
            </a:r>
            <a:r>
              <a:rPr lang="de-DE" dirty="0"/>
              <a:t>?</a:t>
            </a:r>
          </a:p>
          <a:p>
            <a:r>
              <a:rPr lang="de-DE" dirty="0"/>
              <a:t>Stimmt eure visuelle </a:t>
            </a:r>
            <a:r>
              <a:rPr lang="de-DE" b="1" dirty="0"/>
              <a:t>Hierarchie</a:t>
            </a:r>
            <a:r>
              <a:rPr lang="de-DE" dirty="0"/>
              <a:t>? </a:t>
            </a:r>
          </a:p>
          <a:p>
            <a:r>
              <a:rPr lang="de-DE" dirty="0"/>
              <a:t>Fokussiert Ihr euer </a:t>
            </a:r>
            <a:r>
              <a:rPr lang="de-DE" b="1" dirty="0"/>
              <a:t>Auditorium</a:t>
            </a:r>
            <a:r>
              <a:rPr lang="de-DE" dirty="0"/>
              <a:t> auf das Wesentliche?</a:t>
            </a:r>
          </a:p>
          <a:p>
            <a:r>
              <a:rPr lang="de-DE" dirty="0"/>
              <a:t>Seid ihr </a:t>
            </a:r>
            <a:r>
              <a:rPr lang="de-DE" b="1" dirty="0"/>
              <a:t>konsistent</a:t>
            </a:r>
            <a:r>
              <a:rPr lang="de-DE" dirty="0"/>
              <a:t> geblieben bei eurem Foliendesign?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FCE608-DE2E-4016-BCB0-D9118FC5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AWI CI Design 2020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4973FB-89C6-40A5-A045-263237D41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i="1" dirty="0"/>
              <a:t>Grundlagen 3/3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03E4DA5-8952-4BF6-849A-C9AA0B8D8EC8}"/>
              </a:ext>
            </a:extLst>
          </p:cNvPr>
          <p:cNvSpPr/>
          <p:nvPr/>
        </p:nvSpPr>
        <p:spPr>
          <a:xfrm>
            <a:off x="362880" y="5062383"/>
            <a:ext cx="11421751" cy="1224136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Grundsätzlich gilt: weniger ist mehr. Fokus auf EINFACHHEIT!</a:t>
            </a:r>
          </a:p>
        </p:txBody>
      </p:sp>
    </p:spTree>
    <p:extLst>
      <p:ext uri="{BB962C8B-B14F-4D97-AF65-F5344CB8AC3E}">
        <p14:creationId xmlns:p14="http://schemas.microsoft.com/office/powerpoint/2010/main" val="16445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212882D-4492-4429-8742-5AA020202A0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EBD33AD-A3D9-441A-8F29-A9642B7348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M. Sc. Erik Hunold</a:t>
            </a:r>
          </a:p>
          <a:p>
            <a:r>
              <a:rPr lang="de-DE" dirty="0"/>
              <a:t>Zimmer: E03.109 (3/C109)</a:t>
            </a:r>
          </a:p>
          <a:p>
            <a:r>
              <a:rPr lang="de-DE" dirty="0"/>
              <a:t>Tel: +49 (0) 371 - 531 36454</a:t>
            </a:r>
          </a:p>
          <a:p>
            <a:r>
              <a:rPr lang="de-DE" dirty="0"/>
              <a:t>Fax: +49 (0) 371 - 531 836454</a:t>
            </a:r>
          </a:p>
          <a:p>
            <a:r>
              <a:rPr lang="de-DE" dirty="0"/>
              <a:t>E-Mail: erik.hunold@mb.tu-chemnitz.de</a:t>
            </a:r>
          </a:p>
        </p:txBody>
      </p:sp>
    </p:spTree>
    <p:extLst>
      <p:ext uri="{BB962C8B-B14F-4D97-AF65-F5344CB8AC3E}">
        <p14:creationId xmlns:p14="http://schemas.microsoft.com/office/powerpoint/2010/main" val="35257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3E61917-4E1E-47EC-A0A4-0DFEB869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das Deckblatt gibt es auch noch einmal ohne Mitarbeiterfoto &amp; Text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028E570-DB66-4F38-BEC0-B85F7B256F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14194570-0889-4349-AA9E-AF0C25C5525D}" type="datetime1">
              <a:rPr lang="de-DE" smtClean="0"/>
              <a:t>02.06.2021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BB5B87A-D891-486F-AAEF-AFD1B2C543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1325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E0A172D-348D-4085-83E2-1250BF88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Agenda/ Vorlesungsstruktur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254FFB-E2D5-47B8-AE98-EE19C3F3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/>
              <a:t>Erstes Hauptüberschrift / erster Ordnungspunkt</a:t>
            </a:r>
          </a:p>
          <a:p>
            <a:r>
              <a:rPr lang="de-DE" dirty="0"/>
              <a:t>Zweite Hauptüberschrift / zweiter Ordnungspunkt</a:t>
            </a:r>
          </a:p>
          <a:p>
            <a:r>
              <a:rPr lang="de-DE" dirty="0"/>
              <a:t>…</a:t>
            </a:r>
          </a:p>
        </p:txBody>
      </p:sp>
      <p:sp>
        <p:nvSpPr>
          <p:cNvPr id="7" name="Halbbogen 6">
            <a:extLst>
              <a:ext uri="{FF2B5EF4-FFF2-40B4-BE49-F238E27FC236}">
                <a16:creationId xmlns:a16="http://schemas.microsoft.com/office/drawing/2014/main" id="{29800DA0-316C-46C3-980C-D3B45395F237}"/>
              </a:ext>
            </a:extLst>
          </p:cNvPr>
          <p:cNvSpPr/>
          <p:nvPr/>
        </p:nvSpPr>
        <p:spPr>
          <a:xfrm rot="16200000" flipV="1">
            <a:off x="345935" y="1420354"/>
            <a:ext cx="451131" cy="1143002"/>
          </a:xfrm>
          <a:prstGeom prst="blockArc">
            <a:avLst>
              <a:gd name="adj1" fmla="val 13015207"/>
              <a:gd name="adj2" fmla="val 4532768"/>
              <a:gd name="adj3" fmla="val 8191"/>
            </a:avLst>
          </a:prstGeom>
          <a:gradFill>
            <a:gsLst>
              <a:gs pos="95000">
                <a:schemeClr val="accent3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4613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2C64E5-7177-47E1-BD18-4A6F2EF09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1. Ebene</a:t>
            </a:r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  <a:p>
            <a:pPr lvl="4"/>
            <a:endParaRPr lang="de-DE" dirty="0"/>
          </a:p>
          <a:p>
            <a:r>
              <a:rPr lang="de-DE" dirty="0"/>
              <a:t>Als </a:t>
            </a:r>
            <a:r>
              <a:rPr lang="de-DE" b="1" dirty="0"/>
              <a:t>Schriftart</a:t>
            </a:r>
            <a:r>
              <a:rPr lang="de-DE" dirty="0"/>
              <a:t> ist </a:t>
            </a:r>
            <a:r>
              <a:rPr lang="de-DE" dirty="0" err="1"/>
              <a:t>Roboto</a:t>
            </a:r>
            <a:r>
              <a:rPr lang="de-DE" dirty="0"/>
              <a:t> für alle Objekte voreingestellt</a:t>
            </a:r>
          </a:p>
          <a:p>
            <a:r>
              <a:rPr lang="de-DE" dirty="0"/>
              <a:t>Änderungen nur in </a:t>
            </a:r>
            <a:r>
              <a:rPr lang="de-DE" b="1" dirty="0"/>
              <a:t>Formatierung der Schrift </a:t>
            </a:r>
            <a:r>
              <a:rPr lang="de-DE" dirty="0"/>
              <a:t>an sich (Größe, fett, kursiv, etc.)</a:t>
            </a:r>
          </a:p>
          <a:p>
            <a:r>
              <a:rPr lang="de-DE" dirty="0"/>
              <a:t>Für </a:t>
            </a:r>
            <a:r>
              <a:rPr lang="de-DE" b="1" dirty="0"/>
              <a:t>Objektformatierungen</a:t>
            </a:r>
            <a:r>
              <a:rPr lang="de-DE" dirty="0"/>
              <a:t> ist sich an einem flachen, einfachen Design zu orientieren (keine Schlagschatten usw.) </a:t>
            </a:r>
          </a:p>
          <a:p>
            <a:pPr lvl="1"/>
            <a:r>
              <a:rPr lang="de-DE" dirty="0"/>
              <a:t>Rahmen bzw. „Formkontur“ nur mit Sorgfalt verwenden 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80848C-C06F-4D0B-A743-7048C9C43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Grundlagen 1/3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DE65348-EE1A-4951-AF07-75037FA5D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33F6E5-4719-4404-878F-4A1DE834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AWI CI Design 2020</a:t>
            </a:r>
          </a:p>
        </p:txBody>
      </p:sp>
    </p:spTree>
    <p:extLst>
      <p:ext uri="{BB962C8B-B14F-4D97-AF65-F5344CB8AC3E}">
        <p14:creationId xmlns:p14="http://schemas.microsoft.com/office/powerpoint/2010/main" val="41792231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2181A9-A640-438A-801D-E3831062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Hauptfarbe in 20% Transparenzabstufung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A15A353-D341-48C7-AAE7-0F35225485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Grundlagen 2/3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D320FF-69D6-4B89-8FE5-A7D54AC32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DC2434-2B69-4623-AF1E-2AF3B4D5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AWI CI Design 2020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80C1BE-A1CF-4B4D-AF1B-C669B33F2E74}"/>
              </a:ext>
            </a:extLst>
          </p:cNvPr>
          <p:cNvGrpSpPr/>
          <p:nvPr/>
        </p:nvGrpSpPr>
        <p:grpSpPr>
          <a:xfrm>
            <a:off x="408112" y="2311057"/>
            <a:ext cx="10572575" cy="1015470"/>
            <a:chOff x="408112" y="1693450"/>
            <a:chExt cx="9719592" cy="194421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CDEC566-2ACF-472E-9170-078A3CBAD171}"/>
                </a:ext>
              </a:extLst>
            </p:cNvPr>
            <p:cNvSpPr/>
            <p:nvPr/>
          </p:nvSpPr>
          <p:spPr>
            <a:xfrm>
              <a:off x="408112" y="1693450"/>
              <a:ext cx="1944216" cy="1944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/>
                <a:t>CMYK: 75 25 31 35</a:t>
              </a:r>
            </a:p>
            <a:p>
              <a:r>
                <a:rPr lang="de-DE" sz="1400"/>
                <a:t>RGB: 43 112 125</a:t>
              </a:r>
            </a:p>
            <a:p>
              <a:r>
                <a:rPr lang="de-DE" sz="1400"/>
                <a:t>#2b707d</a:t>
              </a:r>
            </a:p>
            <a:p>
              <a:r>
                <a:rPr lang="de-DE" sz="1400"/>
                <a:t>Pantone 5473 C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2249BCE-02A7-4698-8EA5-A9A74601B572}"/>
                </a:ext>
              </a:extLst>
            </p:cNvPr>
            <p:cNvSpPr/>
            <p:nvPr/>
          </p:nvSpPr>
          <p:spPr>
            <a:xfrm>
              <a:off x="2351584" y="1693450"/>
              <a:ext cx="1944216" cy="1944216"/>
            </a:xfrm>
            <a:prstGeom prst="rect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80%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0B7F2F2-7173-4286-B06E-AF2F1389B555}"/>
                </a:ext>
              </a:extLst>
            </p:cNvPr>
            <p:cNvSpPr/>
            <p:nvPr/>
          </p:nvSpPr>
          <p:spPr>
            <a:xfrm>
              <a:off x="4295800" y="1693450"/>
              <a:ext cx="1944216" cy="1944216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60%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0B6E7F9-00CD-43A2-B86E-64C3584F6B98}"/>
                </a:ext>
              </a:extLst>
            </p:cNvPr>
            <p:cNvSpPr/>
            <p:nvPr/>
          </p:nvSpPr>
          <p:spPr>
            <a:xfrm>
              <a:off x="6239272" y="1693450"/>
              <a:ext cx="1944216" cy="194421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40%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796CE19-2C43-4EBF-8B52-3D9CC0850E1C}"/>
                </a:ext>
              </a:extLst>
            </p:cNvPr>
            <p:cNvSpPr/>
            <p:nvPr/>
          </p:nvSpPr>
          <p:spPr>
            <a:xfrm>
              <a:off x="8183488" y="1693450"/>
              <a:ext cx="1944216" cy="194421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20%</a:t>
              </a:r>
            </a:p>
          </p:txBody>
        </p:sp>
      </p:grp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25A042BC-8510-4C1B-8DEA-48B3AD1D66E9}"/>
              </a:ext>
            </a:extLst>
          </p:cNvPr>
          <p:cNvSpPr txBox="1">
            <a:spLocks/>
          </p:cNvSpPr>
          <p:nvPr/>
        </p:nvSpPr>
        <p:spPr>
          <a:xfrm>
            <a:off x="335360" y="3428705"/>
            <a:ext cx="11521280" cy="4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1555" indent="-221555" algn="l" defTabSz="1125500" rtl="0" eaLnBrk="1" latinLnBrk="0" hangingPunct="1">
              <a:spcBef>
                <a:spcPts val="738"/>
              </a:spcBef>
              <a:spcAft>
                <a:spcPts val="369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3110" indent="-221555" algn="l" defTabSz="1125500" rtl="0" eaLnBrk="1" latinLnBrk="0" hangingPunct="1">
              <a:spcBef>
                <a:spcPts val="0"/>
              </a:spcBef>
              <a:spcAft>
                <a:spcPts val="492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4665" indent="-221555" algn="l" defTabSz="1125500" rtl="0" eaLnBrk="1" latinLnBrk="0" hangingPunct="1">
              <a:spcBef>
                <a:spcPts val="0"/>
              </a:spcBef>
              <a:spcAft>
                <a:spcPts val="369"/>
              </a:spcAft>
              <a:buClr>
                <a:schemeClr val="accent6"/>
              </a:buClr>
              <a:buSzPct val="100000"/>
              <a:buFont typeface="Symbol" panose="05050102010706020507" pitchFamily="18" charset="2"/>
              <a:buChar char="-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6220" indent="-221555" algn="l" defTabSz="1125500" rtl="0" eaLnBrk="1" latinLnBrk="0" hangingPunct="1">
              <a:spcBef>
                <a:spcPts val="0"/>
              </a:spcBef>
              <a:spcAft>
                <a:spcPts val="369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7775" indent="-221555" algn="l" defTabSz="1125500" rtl="0" eaLnBrk="1" latinLnBrk="0" hangingPunct="1">
              <a:spcBef>
                <a:spcPts val="0"/>
              </a:spcBef>
              <a:spcAft>
                <a:spcPts val="369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5125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75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625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374" indent="-281376" algn="l" defTabSz="11255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Sekundärfarben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5B1EE65-A454-4F64-A256-947546E60DCB}"/>
              </a:ext>
            </a:extLst>
          </p:cNvPr>
          <p:cNvGrpSpPr/>
          <p:nvPr/>
        </p:nvGrpSpPr>
        <p:grpSpPr>
          <a:xfrm>
            <a:off x="419969" y="3959121"/>
            <a:ext cx="10572575" cy="904254"/>
            <a:chOff x="419969" y="4281264"/>
            <a:chExt cx="9719592" cy="194421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7350B4F-C0D3-4E02-A229-A49E73A5679E}"/>
                </a:ext>
              </a:extLst>
            </p:cNvPr>
            <p:cNvSpPr/>
            <p:nvPr/>
          </p:nvSpPr>
          <p:spPr>
            <a:xfrm>
              <a:off x="419969" y="4281264"/>
              <a:ext cx="1944216" cy="1944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/>
                <a:t>CMYK: 75 25 31 60</a:t>
              </a:r>
            </a:p>
            <a:p>
              <a:r>
                <a:rPr lang="de-DE" sz="1400"/>
                <a:t>RGB: 28 81 90</a:t>
              </a:r>
            </a:p>
            <a:p>
              <a:r>
                <a:rPr lang="de-DE" sz="1400"/>
                <a:t>#1c515a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AA5D9D6-70F5-450D-8D32-FF62AB413FB8}"/>
                </a:ext>
              </a:extLst>
            </p:cNvPr>
            <p:cNvSpPr/>
            <p:nvPr/>
          </p:nvSpPr>
          <p:spPr>
            <a:xfrm>
              <a:off x="2363441" y="4281264"/>
              <a:ext cx="1944216" cy="19442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/>
                <a:t>CMYK: 60 0 0 0</a:t>
              </a:r>
            </a:p>
            <a:p>
              <a:r>
                <a:rPr lang="de-DE" sz="1400"/>
                <a:t>RGB: 91 197 242</a:t>
              </a:r>
            </a:p>
            <a:p>
              <a:r>
                <a:rPr lang="de-DE" sz="1400"/>
                <a:t>#5bc5f2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5D310B5-3873-4C04-970A-B20E802366A9}"/>
                </a:ext>
              </a:extLst>
            </p:cNvPr>
            <p:cNvSpPr/>
            <p:nvPr/>
          </p:nvSpPr>
          <p:spPr>
            <a:xfrm>
              <a:off x="4307657" y="4281264"/>
              <a:ext cx="1944216" cy="19442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/>
                <a:t>CMYK: 0 38 71 0</a:t>
              </a:r>
            </a:p>
            <a:p>
              <a:r>
                <a:rPr lang="de-DE" sz="1400"/>
                <a:t>RGB: 248 174 88</a:t>
              </a:r>
            </a:p>
            <a:p>
              <a:r>
                <a:rPr lang="de-DE" sz="1400"/>
                <a:t>#f8ae58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FEDDBE4-E46F-4E32-8675-CC9FB9B8B843}"/>
                </a:ext>
              </a:extLst>
            </p:cNvPr>
            <p:cNvSpPr/>
            <p:nvPr/>
          </p:nvSpPr>
          <p:spPr>
            <a:xfrm>
              <a:off x="6251129" y="4281264"/>
              <a:ext cx="1944216" cy="19442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/>
                <a:t>CMYK: 0 100 70 0</a:t>
              </a:r>
            </a:p>
            <a:p>
              <a:r>
                <a:rPr lang="de-DE" sz="1400"/>
                <a:t>RGB: 228 0 58</a:t>
              </a:r>
            </a:p>
            <a:p>
              <a:r>
                <a:rPr lang="de-DE" sz="1400"/>
                <a:t>#e4003a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1A62333-6B72-4AB7-A9A6-9C955A1C0891}"/>
                </a:ext>
              </a:extLst>
            </p:cNvPr>
            <p:cNvSpPr/>
            <p:nvPr/>
          </p:nvSpPr>
          <p:spPr>
            <a:xfrm>
              <a:off x="8195345" y="4281264"/>
              <a:ext cx="1944216" cy="19442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/>
                <a:t>CMYK: 0 44 81 30</a:t>
              </a:r>
            </a:p>
            <a:p>
              <a:r>
                <a:rPr lang="de-DE" sz="1400"/>
                <a:t>RGB: 188 126 48</a:t>
              </a:r>
            </a:p>
            <a:p>
              <a:r>
                <a:rPr lang="de-DE" sz="1400"/>
                <a:t>#bc7e30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C457C597-8CB8-4F5D-B0BE-57CBD8B79463}"/>
              </a:ext>
            </a:extLst>
          </p:cNvPr>
          <p:cNvSpPr txBox="1"/>
          <p:nvPr/>
        </p:nvSpPr>
        <p:spPr>
          <a:xfrm>
            <a:off x="364332" y="5170844"/>
            <a:ext cx="335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Ihr findet die Hauptfarbe sowie Sekundärfarben in der obersten Reihe der Farbplatte.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3E5AC4A-0198-4CA0-9522-58DBCB75C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556" y="5121300"/>
            <a:ext cx="2943311" cy="11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7B18A3-BA75-499A-BBEC-D330F6E8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Beim gestalten der Folien bitte auf Designgrundlagen achten (siehe Notizen): </a:t>
            </a:r>
          </a:p>
          <a:p>
            <a:r>
              <a:rPr lang="de-DE" dirty="0"/>
              <a:t>Passen eure </a:t>
            </a:r>
            <a:r>
              <a:rPr lang="de-DE" b="1" dirty="0"/>
              <a:t>Farbkombinationen</a:t>
            </a:r>
            <a:r>
              <a:rPr lang="de-DE" dirty="0"/>
              <a:t>, speziell der </a:t>
            </a:r>
            <a:r>
              <a:rPr lang="de-DE" b="1" dirty="0"/>
              <a:t>Kontrast</a:t>
            </a:r>
            <a:r>
              <a:rPr lang="de-DE" dirty="0"/>
              <a:t> von Schrift/ Hintergrund?</a:t>
            </a:r>
          </a:p>
          <a:p>
            <a:r>
              <a:rPr lang="de-DE" dirty="0"/>
              <a:t>habt ihr genug „</a:t>
            </a:r>
            <a:r>
              <a:rPr lang="de-DE" b="1" dirty="0"/>
              <a:t>Whitespace</a:t>
            </a:r>
            <a:r>
              <a:rPr lang="de-DE" dirty="0"/>
              <a:t>“ zwischen den Textbausteinen und ist er gut </a:t>
            </a:r>
            <a:r>
              <a:rPr lang="de-DE" b="1" dirty="0"/>
              <a:t>lesbar</a:t>
            </a:r>
            <a:r>
              <a:rPr lang="de-DE" dirty="0"/>
              <a:t>?</a:t>
            </a:r>
          </a:p>
          <a:p>
            <a:r>
              <a:rPr lang="de-DE" dirty="0"/>
              <a:t>Stimmt eure visuelle </a:t>
            </a:r>
            <a:r>
              <a:rPr lang="de-DE" b="1" dirty="0"/>
              <a:t>Hierarchie</a:t>
            </a:r>
            <a:r>
              <a:rPr lang="de-DE" dirty="0"/>
              <a:t>? </a:t>
            </a:r>
          </a:p>
          <a:p>
            <a:r>
              <a:rPr lang="de-DE" dirty="0"/>
              <a:t>Fokussiert Ihr euer </a:t>
            </a:r>
            <a:r>
              <a:rPr lang="de-DE" b="1" dirty="0"/>
              <a:t>Auditorium</a:t>
            </a:r>
            <a:r>
              <a:rPr lang="de-DE" dirty="0"/>
              <a:t> auf das Wesentliche?</a:t>
            </a:r>
          </a:p>
          <a:p>
            <a:r>
              <a:rPr lang="de-DE" dirty="0"/>
              <a:t>Seid ihr </a:t>
            </a:r>
            <a:r>
              <a:rPr lang="de-DE" b="1" dirty="0"/>
              <a:t>konsistent</a:t>
            </a:r>
            <a:r>
              <a:rPr lang="de-DE" dirty="0"/>
              <a:t> geblieben bei eurem Foliendesign?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4973FB-89C6-40A5-A045-263237D41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i="1" dirty="0"/>
              <a:t>Grundlagen 3/3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C86F6D-4C6E-4006-B8C7-A52CE77F7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FCE608-DE2E-4016-BCB0-D9118FC5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AWI CI Design 2020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03E4DA5-8952-4BF6-849A-C9AA0B8D8EC8}"/>
              </a:ext>
            </a:extLst>
          </p:cNvPr>
          <p:cNvSpPr/>
          <p:nvPr/>
        </p:nvSpPr>
        <p:spPr>
          <a:xfrm>
            <a:off x="362880" y="5062383"/>
            <a:ext cx="11421751" cy="12241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Grundsätzlich gilt: weniger ist mehr. Fokus auf EINFACHHEIT!</a:t>
            </a:r>
          </a:p>
        </p:txBody>
      </p:sp>
    </p:spTree>
    <p:extLst>
      <p:ext uri="{BB962C8B-B14F-4D97-AF65-F5344CB8AC3E}">
        <p14:creationId xmlns:p14="http://schemas.microsoft.com/office/powerpoint/2010/main" val="14620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EBD33AD-A3D9-441A-8F29-A9642B7348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M. Sc. Erik Hunold</a:t>
            </a:r>
          </a:p>
          <a:p>
            <a:r>
              <a:rPr lang="de-DE" dirty="0"/>
              <a:t>Zimmer: E03.109 (3/C109)</a:t>
            </a:r>
          </a:p>
          <a:p>
            <a:r>
              <a:rPr lang="de-DE" dirty="0"/>
              <a:t>Tel: +49 (0) 371 - 531 36454</a:t>
            </a:r>
          </a:p>
          <a:p>
            <a:r>
              <a:rPr lang="de-DE" dirty="0"/>
              <a:t>Fax: +49 (0) 371 - 531 836454</a:t>
            </a:r>
          </a:p>
          <a:p>
            <a:r>
              <a:rPr lang="de-DE" dirty="0"/>
              <a:t>E-Mail: erik.hunold@mb.tu-chemnitz.de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212882D-4492-4429-8742-5AA020202A0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1338" y="2852738"/>
            <a:ext cx="13557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6FB92-BB97-430E-995F-CA7FD08A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Vorstellung AWI CI Design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F381BD3-FA7E-4ECB-9E11-4B4557269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M. Sc. Erik Hunold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C71865-5349-44CD-A3E9-48074C40A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4316A10-165A-4420-A8E9-9A206C6F0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wissenschaftlicher Mitarbeiter</a:t>
            </a:r>
          </a:p>
          <a:p>
            <a:r>
              <a:rPr lang="de-DE"/>
              <a:t>Cluster Industrial Engineering </a:t>
            </a:r>
          </a:p>
          <a:p>
            <a:r>
              <a:rPr lang="de-DE"/>
              <a:t>Professur Arbeitswissenschaft &amp; Innovationsmanagement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DA16C72-392F-4A9E-AA1C-8A806B89D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Dunkles Muster</a:t>
            </a:r>
          </a:p>
          <a:p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97674CE-33AF-4930-9C6E-190E52BD9DD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1338" y="4576763"/>
            <a:ext cx="13557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3E61917-4E1E-47EC-A0A4-0DFEB869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das Deckblatt gibt es auch noch einmal ohne Mitarbeiterfoto &amp; Text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028E570-DB66-4F38-BEC0-B85F7B256F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14194570-0889-4349-AA9E-AF0C25C5525D}" type="datetime1">
              <a:rPr lang="de-DE" smtClean="0"/>
              <a:t>02.06.2021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BB5B87A-D891-486F-AAEF-AFD1B2C543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46587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Vorlage POTX Awi 2.0.1">
  <a:themeElements>
    <a:clrScheme name="AWI 2020">
      <a:dk1>
        <a:sysClr val="windowText" lastClr="000000"/>
      </a:dk1>
      <a:lt1>
        <a:sysClr val="window" lastClr="FFFFFF"/>
      </a:lt1>
      <a:dk2>
        <a:srgbClr val="666666"/>
      </a:dk2>
      <a:lt2>
        <a:srgbClr val="999999"/>
      </a:lt2>
      <a:accent1>
        <a:srgbClr val="2B707D"/>
      </a:accent1>
      <a:accent2>
        <a:srgbClr val="1C515A"/>
      </a:accent2>
      <a:accent3>
        <a:srgbClr val="5BC5F2"/>
      </a:accent3>
      <a:accent4>
        <a:srgbClr val="F8AE58"/>
      </a:accent4>
      <a:accent5>
        <a:srgbClr val="E4003A"/>
      </a:accent5>
      <a:accent6>
        <a:srgbClr val="BC7E30"/>
      </a:accent6>
      <a:hlink>
        <a:srgbClr val="666666"/>
      </a:hlink>
      <a:folHlink>
        <a:srgbClr val="666666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gepasstes CI 07.12.2020 [Schreibgeschützt]" id="{2A632C34-753B-4F6C-A28C-AAE4B7A1E6E3}" vid="{6EA6386E-999A-44CB-BD33-86C7189FCE6C}"/>
    </a:ext>
  </a:extLst>
</a:theme>
</file>

<file path=ppt/theme/theme2.xml><?xml version="1.0" encoding="utf-8"?>
<a:theme xmlns:a="http://schemas.openxmlformats.org/drawingml/2006/main" name="1_Vorlage POTX Awi 2.0.1">
  <a:themeElements>
    <a:clrScheme name="AWI CI 2020 Dunkel">
      <a:dk1>
        <a:srgbClr val="FFFFFF"/>
      </a:dk1>
      <a:lt1>
        <a:srgbClr val="2B707D"/>
      </a:lt1>
      <a:dk2>
        <a:srgbClr val="666666"/>
      </a:dk2>
      <a:lt2>
        <a:srgbClr val="999999"/>
      </a:lt2>
      <a:accent1>
        <a:srgbClr val="2B707D"/>
      </a:accent1>
      <a:accent2>
        <a:srgbClr val="1C515A"/>
      </a:accent2>
      <a:accent3>
        <a:srgbClr val="5BC5F2"/>
      </a:accent3>
      <a:accent4>
        <a:srgbClr val="F8AE58"/>
      </a:accent4>
      <a:accent5>
        <a:srgbClr val="E4003A"/>
      </a:accent5>
      <a:accent6>
        <a:srgbClr val="BC7E30"/>
      </a:accent6>
      <a:hlink>
        <a:srgbClr val="666666"/>
      </a:hlink>
      <a:folHlink>
        <a:srgbClr val="666666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gepasstes CI 07.12.2020 [Schreibgeschützt]" id="{2A632C34-753B-4F6C-A28C-AAE4B7A1E6E3}" vid="{E854F926-9D00-4330-81B9-F4C3CA94B75D}"/>
    </a:ext>
  </a:extLst>
</a:theme>
</file>

<file path=ppt/theme/theme3.xml><?xml version="1.0" encoding="utf-8"?>
<a:theme xmlns:a="http://schemas.openxmlformats.org/drawingml/2006/main" name="Larissa-Design">
  <a:themeElements>
    <a:clrScheme name="AWI_intern_0.1">
      <a:dk1>
        <a:sysClr val="windowText" lastClr="000000"/>
      </a:dk1>
      <a:lt1>
        <a:sysClr val="window" lastClr="FFFFFF"/>
      </a:lt1>
      <a:dk2>
        <a:srgbClr val="666666"/>
      </a:dk2>
      <a:lt2>
        <a:srgbClr val="999999"/>
      </a:lt2>
      <a:accent1>
        <a:srgbClr val="800000"/>
      </a:accent1>
      <a:accent2>
        <a:srgbClr val="005A46"/>
      </a:accent2>
      <a:accent3>
        <a:srgbClr val="000080"/>
      </a:accent3>
      <a:accent4>
        <a:srgbClr val="FABA00"/>
      </a:accent4>
      <a:accent5>
        <a:srgbClr val="FFFF00"/>
      </a:accent5>
      <a:accent6>
        <a:srgbClr val="666666"/>
      </a:accent6>
      <a:hlink>
        <a:srgbClr val="005A46"/>
      </a:hlink>
      <a:folHlink>
        <a:srgbClr val="800000"/>
      </a:folHlink>
    </a:clrScheme>
    <a:fontScheme name="AWI_intern_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AWI_intern_0.1">
      <a:dk1>
        <a:sysClr val="windowText" lastClr="000000"/>
      </a:dk1>
      <a:lt1>
        <a:sysClr val="window" lastClr="FFFFFF"/>
      </a:lt1>
      <a:dk2>
        <a:srgbClr val="666666"/>
      </a:dk2>
      <a:lt2>
        <a:srgbClr val="999999"/>
      </a:lt2>
      <a:accent1>
        <a:srgbClr val="800000"/>
      </a:accent1>
      <a:accent2>
        <a:srgbClr val="005A46"/>
      </a:accent2>
      <a:accent3>
        <a:srgbClr val="000080"/>
      </a:accent3>
      <a:accent4>
        <a:srgbClr val="FABA00"/>
      </a:accent4>
      <a:accent5>
        <a:srgbClr val="FFFF00"/>
      </a:accent5>
      <a:accent6>
        <a:srgbClr val="666666"/>
      </a:accent6>
      <a:hlink>
        <a:srgbClr val="005A46"/>
      </a:hlink>
      <a:folHlink>
        <a:srgbClr val="800000"/>
      </a:folHlink>
    </a:clrScheme>
    <a:fontScheme name="AWI_intern_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2020-12_AWI_CI_Präsentation_16-9</Template>
  <TotalTime>0</TotalTime>
  <Words>837</Words>
  <Application>Microsoft Office PowerPoint</Application>
  <PresentationFormat>Breitbild</PresentationFormat>
  <Paragraphs>139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Roboto</vt:lpstr>
      <vt:lpstr>Calibri</vt:lpstr>
      <vt:lpstr>Arial</vt:lpstr>
      <vt:lpstr>Symbol</vt:lpstr>
      <vt:lpstr>Vorlage POTX Awi 2.0.1</vt:lpstr>
      <vt:lpstr>1_Vorlage POTX Awi 2.0.1</vt:lpstr>
      <vt:lpstr>TITLE (unten ausgerichtet  automatische Formatierung für zwei Zeilen)</vt:lpstr>
      <vt:lpstr>Und das Deckblatt gibt es auch noch einmal ohne Mitarbeiterfoto &amp; Text</vt:lpstr>
      <vt:lpstr>Agenda/ Vorlesungsstruktur</vt:lpstr>
      <vt:lpstr>AWI CI Design 2020</vt:lpstr>
      <vt:lpstr>AWI CI Design 2020</vt:lpstr>
      <vt:lpstr>AWI CI Design 2020</vt:lpstr>
      <vt:lpstr>PowerPoint-Präsentation</vt:lpstr>
      <vt:lpstr>Vorstellung AWI CI Design</vt:lpstr>
      <vt:lpstr>Und das Deckblatt gibt es auch noch einmal ohne Mitarbeiterfoto &amp; Text</vt:lpstr>
      <vt:lpstr>Agenda/ Vorlesungsstruktur</vt:lpstr>
      <vt:lpstr>AWI CI Design 2020</vt:lpstr>
      <vt:lpstr>AWI CI Design 2020</vt:lpstr>
      <vt:lpstr>AWI CI Design 2020</vt:lpstr>
      <vt:lpstr>PowerPoint-Präsentation</vt:lpstr>
    </vt:vector>
  </TitlesOfParts>
  <Company>IBF - TU Chemnitz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(unten ausgerichtet  automatische Formatierung für zwei Zeilen)</dc:title>
  <dc:creator>Erik Hunold</dc:creator>
  <cp:lastModifiedBy>Erik Hunold</cp:lastModifiedBy>
  <cp:revision>2</cp:revision>
  <dcterms:created xsi:type="dcterms:W3CDTF">2021-06-02T10:00:00Z</dcterms:created>
  <dcterms:modified xsi:type="dcterms:W3CDTF">2021-06-02T10:17:39Z</dcterms:modified>
</cp:coreProperties>
</file>