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  <p:sldMasterId id="2147483686" r:id="rId20"/>
    <p:sldMasterId id="2147483688" r:id="rId21"/>
    <p:sldMasterId id="2147483690" r:id="rId22"/>
    <p:sldMasterId id="2147483692" r:id="rId23"/>
    <p:sldMasterId id="2147483694" r:id="rId24"/>
  </p:sldMasterIdLst>
  <p:sldIdLst>
    <p:sldId id="256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85" r:id="rId54"/>
  </p:sldIdLst>
  <p:sldSz cx="11520488" cy="7199313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2" autoAdjust="0"/>
    <p:restoredTop sz="85018" autoAdjust="0"/>
  </p:normalViewPr>
  <p:slideViewPr>
    <p:cSldViewPr snapToGrid="0">
      <p:cViewPr>
        <p:scale>
          <a:sx n="137" d="100"/>
          <a:sy n="137" d="100"/>
        </p:scale>
        <p:origin x="1128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 und Bild mi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eichenh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u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insie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abenst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rfensch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ablen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egm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dels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ö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aß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tfolie mit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8"/>
          <p:cNvSpPr/>
          <p:nvPr/>
        </p:nvSpPr>
        <p:spPr>
          <a:xfrm>
            <a:off x="0" y="0"/>
            <a:ext cx="11519640" cy="15865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Roboto Condensed"/>
              <a:ea typeface="Roboto Condensed"/>
            </a:endParaRPr>
          </a:p>
        </p:txBody>
      </p:sp>
      <p:pic>
        <p:nvPicPr>
          <p:cNvPr id="6" name="Grafik 12"/>
          <p:cNvPicPr/>
          <p:nvPr/>
        </p:nvPicPr>
        <p:blipFill>
          <a:blip r:embed="rId3"/>
          <a:stretch/>
        </p:blipFill>
        <p:spPr>
          <a:xfrm>
            <a:off x="11880" y="-45360"/>
            <a:ext cx="2198160" cy="1580760"/>
          </a:xfrm>
          <a:prstGeom prst="rect">
            <a:avLst/>
          </a:prstGeom>
          <a:ln w="0">
            <a:noFill/>
          </a:ln>
        </p:spPr>
      </p:pic>
      <p:cxnSp>
        <p:nvCxnSpPr>
          <p:cNvPr id="2" name="Gerader Verbinder 13"/>
          <p:cNvCxnSpPr/>
          <p:nvPr/>
        </p:nvCxnSpPr>
        <p:spPr>
          <a:xfrm>
            <a:off x="2221560" y="311400"/>
            <a:ext cx="720" cy="86976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sp>
        <p:nvSpPr>
          <p:cNvPr id="3" name="Titel 4"/>
          <p:cNvSpPr/>
          <p:nvPr/>
        </p:nvSpPr>
        <p:spPr>
          <a:xfrm>
            <a:off x="2468520" y="276120"/>
            <a:ext cx="5986800" cy="98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400" tIns="43200" rIns="86400" bIns="43200" anchor="ctr">
            <a:noAutofit/>
          </a:bodyPr>
          <a:lstStyle/>
          <a:p>
            <a:pPr defTabSz="914400">
              <a:lnSpc>
                <a:spcPct val="100000"/>
              </a:lnSpc>
              <a:spcBef>
                <a:spcPts val="190"/>
              </a:spcBef>
            </a:pPr>
            <a:r>
              <a:rPr lang="de-DE" sz="2270" b="1" strike="noStrike" spc="-1">
                <a:solidFill>
                  <a:schemeClr val="lt1"/>
                </a:solidFill>
                <a:latin typeface="Roboto Condensed"/>
                <a:ea typeface="Roboto Condensed"/>
              </a:rPr>
              <a:t>O-Phase</a:t>
            </a:r>
            <a:endParaRPr lang="de-DE" sz="227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spcBef>
                <a:spcPts val="190"/>
              </a:spcBef>
            </a:pPr>
            <a:r>
              <a:rPr lang="de-DE" sz="2270" b="0" strike="noStrike" spc="-1">
                <a:solidFill>
                  <a:schemeClr val="lt1"/>
                </a:solidFill>
                <a:latin typeface="Roboto Condensed"/>
                <a:ea typeface="Roboto Condensed"/>
              </a:rPr>
              <a:t>Wintersemester 2023 / 2024</a:t>
            </a:r>
            <a:endParaRPr lang="de-DE" sz="227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0" y="6847920"/>
            <a:ext cx="1151964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400" tIns="43200" rIns="86400" bIns="432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Fachgruppe Medienforschung  ∙  Larissa Flade – Stefan Neubauer - Philipp Fabritius – Nico </a:t>
            </a:r>
            <a:r>
              <a:rPr lang="de-DE" sz="1000" b="0" strike="noStrike" spc="-1" dirty="0" err="1">
                <a:solidFill>
                  <a:schemeClr val="dk1"/>
                </a:solidFill>
                <a:latin typeface="Roboto Condensed Light"/>
                <a:ea typeface="Roboto Condensed Light"/>
              </a:rPr>
              <a:t>Stolzenbach</a:t>
            </a: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 ∙  07.10.2024</a:t>
            </a:r>
            <a:endParaRPr lang="de-DE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"/>
          <p:cNvSpPr/>
          <p:nvPr/>
        </p:nvSpPr>
        <p:spPr>
          <a:xfrm>
            <a:off x="722520" y="6847920"/>
            <a:ext cx="1007496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400" tIns="43200" rIns="86400" bIns="43200" numCol="1" spc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O-Phase Wintersemester 2023 / 2024  ∙  Mentoring für die Studiengänge des IMF  ∙  Fachgruppe Medienforschung  ∙  Larissa Flade – Stefan Neubauer - Philipp Fabritius – Nico </a:t>
            </a:r>
            <a:r>
              <a:rPr lang="de-DE" sz="1000" b="0" strike="noStrike" spc="-1" dirty="0" err="1">
                <a:solidFill>
                  <a:schemeClr val="dk1"/>
                </a:solidFill>
                <a:latin typeface="Roboto Condensed Light"/>
                <a:ea typeface="Roboto Condensed Light"/>
              </a:rPr>
              <a:t>Stolzenbach</a:t>
            </a: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 ∙  07.10.2024</a:t>
            </a:r>
            <a:endParaRPr lang="de-DE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Fußzeilenplatzhalter 4"/>
          <p:cNvSpPr/>
          <p:nvPr/>
        </p:nvSpPr>
        <p:spPr>
          <a:xfrm>
            <a:off x="10800720" y="6847920"/>
            <a:ext cx="7160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DD555832-9E6D-48E3-B28A-6AEF1E453CCB}" type="slidenum">
              <a:rPr lang="de-DE" sz="1050" b="0" strike="noStrike" spc="-1">
                <a:solidFill>
                  <a:schemeClr val="dk1"/>
                </a:solidFill>
                <a:latin typeface="Roboto Condensed Light"/>
                <a:ea typeface="Roboto Condensed Light"/>
              </a:rPr>
              <a:t>‹Nr.›</a:t>
            </a:fld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51" name="Gerader Verbinder 22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cxnSp>
        <p:nvCxnSpPr>
          <p:cNvPr id="52" name="Gerader Verbinder 23"/>
          <p:cNvCxnSpPr/>
          <p:nvPr/>
        </p:nvCxnSpPr>
        <p:spPr>
          <a:xfrm>
            <a:off x="10800720" y="6840000"/>
            <a:ext cx="720" cy="360000"/>
          </a:xfrm>
          <a:prstGeom prst="straightConnector1">
            <a:avLst/>
          </a:prstGeom>
          <a:ln w="0">
            <a:solidFill>
              <a:srgbClr val="9D9C9C"/>
            </a:solidFill>
          </a:ln>
        </p:spPr>
      </p:cxnSp>
      <p:cxnSp>
        <p:nvCxnSpPr>
          <p:cNvPr id="53" name="Gerader Verbinder 24"/>
          <p:cNvCxnSpPr/>
          <p:nvPr/>
        </p:nvCxnSpPr>
        <p:spPr>
          <a:xfrm flipH="1">
            <a:off x="-2520" y="6472080"/>
            <a:ext cx="11520720" cy="7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Gerader Verbinder 10"/>
          <p:cNvCxnSpPr/>
          <p:nvPr/>
        </p:nvCxnSpPr>
        <p:spPr>
          <a:xfrm>
            <a:off x="1102320" y="160200"/>
            <a:ext cx="360" cy="491760"/>
          </a:xfrm>
          <a:prstGeom prst="straightConnector1">
            <a:avLst/>
          </a:prstGeom>
          <a:ln>
            <a:solidFill>
              <a:srgbClr val="FFFFFF"/>
            </a:solidFill>
          </a:ln>
        </p:spPr>
      </p:cxnSp>
      <p:grpSp>
        <p:nvGrpSpPr>
          <p:cNvPr id="55" name="Group 12"/>
          <p:cNvGrpSpPr/>
          <p:nvPr/>
        </p:nvGrpSpPr>
        <p:grpSpPr>
          <a:xfrm>
            <a:off x="-1553400" y="-2590200"/>
            <a:ext cx="13117680" cy="5505480"/>
            <a:chOff x="-1553400" y="-2590200"/>
            <a:chExt cx="13117680" cy="5505480"/>
          </a:xfrm>
        </p:grpSpPr>
        <p:sp>
          <p:nvSpPr>
            <p:cNvPr id="56" name="Rechteck 8"/>
            <p:cNvSpPr/>
            <p:nvPr/>
          </p:nvSpPr>
          <p:spPr>
            <a:xfrm rot="20542200">
              <a:off x="-856440" y="-969480"/>
              <a:ext cx="9677160" cy="196596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57" name="Rechteck 8"/>
            <p:cNvSpPr/>
            <p:nvPr/>
          </p:nvSpPr>
          <p:spPr>
            <a:xfrm rot="19371000">
              <a:off x="-1376640" y="-1100880"/>
              <a:ext cx="5780520" cy="2527560"/>
            </a:xfrm>
            <a:prstGeom prst="rect">
              <a:avLst/>
            </a:prstGeom>
            <a:solidFill>
              <a:srgbClr val="5D38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58" name="Rechteck 8"/>
            <p:cNvSpPr/>
            <p:nvPr/>
          </p:nvSpPr>
          <p:spPr>
            <a:xfrm rot="21303600">
              <a:off x="-650880" y="-673200"/>
              <a:ext cx="12153240" cy="196596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</p:grpSp>
      <p:cxnSp>
        <p:nvCxnSpPr>
          <p:cNvPr id="59" name="Gerader Verbinder 32"/>
          <p:cNvCxnSpPr/>
          <p:nvPr/>
        </p:nvCxnSpPr>
        <p:spPr>
          <a:xfrm>
            <a:off x="0" y="6850080"/>
            <a:ext cx="11520720" cy="360"/>
          </a:xfrm>
          <a:prstGeom prst="straightConnector1">
            <a:avLst/>
          </a:prstGeom>
          <a:ln w="12700">
            <a:solidFill>
              <a:srgbClr val="000000">
                <a:alpha val="40000"/>
              </a:srgbClr>
            </a:solidFill>
          </a:ln>
        </p:spPr>
      </p:cxnSp>
      <p:sp>
        <p:nvSpPr>
          <p:cNvPr id="60" name="Fußzeilenplatzhalter 4"/>
          <p:cNvSpPr/>
          <p:nvPr/>
        </p:nvSpPr>
        <p:spPr>
          <a:xfrm>
            <a:off x="4399560" y="6851880"/>
            <a:ext cx="5284800" cy="34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EFC4E343-7655-4AA7-A32C-0948589FB324}" type="slidenum">
              <a:rPr lang="de-DE" sz="1320" b="0" strike="noStrike" spc="-1">
                <a:solidFill>
                  <a:schemeClr val="dk1"/>
                </a:solidFill>
                <a:latin typeface="Roboto"/>
                <a:ea typeface="Roboto"/>
              </a:rPr>
              <a:t>‹Nr.›</a:t>
            </a:fld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Rectangle 4"/>
          <p:cNvSpPr/>
          <p:nvPr/>
        </p:nvSpPr>
        <p:spPr>
          <a:xfrm>
            <a:off x="181440" y="6850080"/>
            <a:ext cx="544212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320" b="0" strike="noStrike" spc="-1" dirty="0">
                <a:solidFill>
                  <a:schemeClr val="dk1"/>
                </a:solidFill>
                <a:latin typeface="Roboto"/>
                <a:ea typeface="Roboto"/>
              </a:rPr>
              <a:t>07.10.2024 | Fachgruppe Medienforschung</a:t>
            </a:r>
            <a:endParaRPr lang="de-DE" sz="132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2" name="Grafik 9"/>
          <p:cNvPicPr/>
          <p:nvPr/>
        </p:nvPicPr>
        <p:blipFill>
          <a:blip r:embed="rId3"/>
          <a:stretch/>
        </p:blipFill>
        <p:spPr>
          <a:xfrm>
            <a:off x="10638000" y="159840"/>
            <a:ext cx="741960" cy="491040"/>
          </a:xfrm>
          <a:prstGeom prst="rect">
            <a:avLst/>
          </a:prstGeom>
          <a:ln w="0">
            <a:noFill/>
          </a:ln>
        </p:spPr>
      </p:pic>
      <p:sp>
        <p:nvSpPr>
          <p:cNvPr id="63" name="Rechteck 8"/>
          <p:cNvSpPr/>
          <p:nvPr/>
        </p:nvSpPr>
        <p:spPr>
          <a:xfrm>
            <a:off x="-2178000" y="-2785680"/>
            <a:ext cx="14094360" cy="28054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4" name="Rechteck 8"/>
          <p:cNvSpPr/>
          <p:nvPr/>
        </p:nvSpPr>
        <p:spPr>
          <a:xfrm rot="16200000">
            <a:off x="-4948920" y="178848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5" name="Rechteck 8"/>
          <p:cNvSpPr/>
          <p:nvPr/>
        </p:nvSpPr>
        <p:spPr>
          <a:xfrm rot="16200000">
            <a:off x="9072000" y="216720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6" name="Rectangle 5"/>
          <p:cNvSpPr/>
          <p:nvPr/>
        </p:nvSpPr>
        <p:spPr>
          <a:xfrm>
            <a:off x="7439760" y="6850080"/>
            <a:ext cx="389880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1320" b="0" strike="noStrike" spc="-1">
                <a:solidFill>
                  <a:schemeClr val="dk1"/>
                </a:solidFill>
                <a:latin typeface="Roboto"/>
                <a:ea typeface="Roboto"/>
              </a:rPr>
              <a:t>fgmedienforschung	      0371 5312 7406</a:t>
            </a:r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7" name="Picture 2" descr="Shape&#10;&#10;Description automatically generated with low confidence"/>
          <p:cNvPicPr/>
          <p:nvPr/>
        </p:nvPicPr>
        <p:blipFill>
          <a:blip r:embed="rId4"/>
          <a:stretch/>
        </p:blipFill>
        <p:spPr>
          <a:xfrm>
            <a:off x="7858440" y="689724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3" descr="Shape&#10;&#10;Description automatically generated with low confidence"/>
          <p:cNvPicPr/>
          <p:nvPr/>
        </p:nvPicPr>
        <p:blipFill>
          <a:blip r:embed="rId5"/>
          <a:stretch/>
        </p:blipFill>
        <p:spPr>
          <a:xfrm>
            <a:off x="9839880" y="688932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69" name="Picture 4"/>
          <p:cNvPicPr/>
          <p:nvPr/>
        </p:nvPicPr>
        <p:blipFill>
          <a:blip r:embed="rId6"/>
          <a:stretch/>
        </p:blipFill>
        <p:spPr>
          <a:xfrm>
            <a:off x="392400" y="327960"/>
            <a:ext cx="1050480" cy="887040"/>
          </a:xfrm>
          <a:prstGeom prst="rect">
            <a:avLst/>
          </a:prstGeom>
          <a:ln w="0">
            <a:noFill/>
          </a:ln>
        </p:spPr>
      </p:pic>
      <p:sp>
        <p:nvSpPr>
          <p:cNvPr id="70" name="PlaceHolder 1"/>
          <p:cNvSpPr>
            <a:spLocks noGrp="1"/>
          </p:cNvSpPr>
          <p:nvPr>
            <p:ph type="body"/>
          </p:nvPr>
        </p:nvSpPr>
        <p:spPr>
          <a:xfrm>
            <a:off x="717840" y="2620440"/>
            <a:ext cx="10083960" cy="3972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16000" indent="-216000" defTabSz="864000">
              <a:lnSpc>
                <a:spcPct val="90000"/>
              </a:lnSpc>
              <a:spcBef>
                <a:spcPts val="944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Textmasterformat bearbeiten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  <a:p>
            <a:pPr marL="648000" lvl="1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Zweite Ebene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  <a:p>
            <a:pPr marL="1080000" lvl="2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Dritte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  <a:p>
            <a:pPr marL="1512000" lvl="3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Vierte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  <a:p>
            <a:pPr marL="1944000" lvl="4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Fünfte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title"/>
          </p:nvPr>
        </p:nvSpPr>
        <p:spPr>
          <a:xfrm>
            <a:off x="1332000" y="606240"/>
            <a:ext cx="10006560" cy="49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864000">
              <a:lnSpc>
                <a:spcPct val="90000"/>
              </a:lnSpc>
              <a:buNone/>
            </a:pPr>
            <a:r>
              <a:rPr lang="de-DE" sz="1890" b="1" strike="noStrike" spc="-1">
                <a:solidFill>
                  <a:schemeClr val="lt1"/>
                </a:solidFill>
                <a:latin typeface="Roboto"/>
                <a:ea typeface="Roboto"/>
              </a:rPr>
              <a:t>Titelmasterformat durch Klicken bearbeiten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756720" y="1990080"/>
            <a:ext cx="10006560" cy="49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ctr" defTabSz="864000">
              <a:lnSpc>
                <a:spcPct val="90000"/>
              </a:lnSpc>
              <a:spcBef>
                <a:spcPts val="944"/>
              </a:spcBef>
              <a:buNone/>
              <a:tabLst>
                <a:tab pos="0" algn="l"/>
              </a:tabLst>
            </a:pPr>
            <a:r>
              <a:rPr lang="de-DE" sz="2270" b="1" strike="noStrike" spc="-1">
                <a:solidFill>
                  <a:schemeClr val="dk1"/>
                </a:solidFill>
                <a:latin typeface="Roboto"/>
                <a:ea typeface="Roboto"/>
              </a:rPr>
              <a:t>Textmasterformat bearbeiten</a:t>
            </a:r>
            <a:endParaRPr lang="en-US" sz="2270" b="0" strike="noStrike" spc="-1">
              <a:solidFill>
                <a:schemeClr val="dk1"/>
              </a:solidFill>
              <a:latin typeface="Robot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Gerader Verbinder 10"/>
          <p:cNvCxnSpPr/>
          <p:nvPr/>
        </p:nvCxnSpPr>
        <p:spPr>
          <a:xfrm>
            <a:off x="1102320" y="160200"/>
            <a:ext cx="360" cy="491760"/>
          </a:xfrm>
          <a:prstGeom prst="straightConnector1">
            <a:avLst/>
          </a:prstGeom>
          <a:ln>
            <a:solidFill>
              <a:srgbClr val="FFFFFF"/>
            </a:solidFill>
          </a:ln>
        </p:spPr>
      </p:cxnSp>
      <p:grpSp>
        <p:nvGrpSpPr>
          <p:cNvPr id="74" name="Group 12"/>
          <p:cNvGrpSpPr/>
          <p:nvPr/>
        </p:nvGrpSpPr>
        <p:grpSpPr>
          <a:xfrm>
            <a:off x="-1553400" y="-2590200"/>
            <a:ext cx="13117680" cy="5505480"/>
            <a:chOff x="-1553400" y="-2590200"/>
            <a:chExt cx="13117680" cy="5505480"/>
          </a:xfrm>
        </p:grpSpPr>
        <p:sp>
          <p:nvSpPr>
            <p:cNvPr id="75" name="Rechteck 8"/>
            <p:cNvSpPr/>
            <p:nvPr/>
          </p:nvSpPr>
          <p:spPr>
            <a:xfrm rot="20542200">
              <a:off x="-856440" y="-969480"/>
              <a:ext cx="9677160" cy="196596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76" name="Rechteck 8"/>
            <p:cNvSpPr/>
            <p:nvPr/>
          </p:nvSpPr>
          <p:spPr>
            <a:xfrm rot="19371000">
              <a:off x="-1376640" y="-1100880"/>
              <a:ext cx="5780520" cy="2527560"/>
            </a:xfrm>
            <a:prstGeom prst="rect">
              <a:avLst/>
            </a:prstGeom>
            <a:solidFill>
              <a:srgbClr val="5D38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77" name="Rechteck 8"/>
            <p:cNvSpPr/>
            <p:nvPr/>
          </p:nvSpPr>
          <p:spPr>
            <a:xfrm rot="21303600">
              <a:off x="-650880" y="-673200"/>
              <a:ext cx="12153240" cy="196596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</p:grpSp>
      <p:cxnSp>
        <p:nvCxnSpPr>
          <p:cNvPr id="78" name="Gerader Verbinder 32"/>
          <p:cNvCxnSpPr/>
          <p:nvPr/>
        </p:nvCxnSpPr>
        <p:spPr>
          <a:xfrm>
            <a:off x="0" y="6850080"/>
            <a:ext cx="11520720" cy="360"/>
          </a:xfrm>
          <a:prstGeom prst="straightConnector1">
            <a:avLst/>
          </a:prstGeom>
          <a:ln w="12700">
            <a:solidFill>
              <a:srgbClr val="000000">
                <a:alpha val="40000"/>
              </a:srgbClr>
            </a:solidFill>
          </a:ln>
        </p:spPr>
      </p:cxnSp>
      <p:sp>
        <p:nvSpPr>
          <p:cNvPr id="79" name="Fußzeilenplatzhalter 4"/>
          <p:cNvSpPr/>
          <p:nvPr/>
        </p:nvSpPr>
        <p:spPr>
          <a:xfrm>
            <a:off x="4399560" y="6851880"/>
            <a:ext cx="5284800" cy="34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9D020077-F0E2-415A-AD0E-7E8BE7720C77}" type="slidenum">
              <a:rPr lang="de-DE" sz="1320" b="0" strike="noStrike" spc="-1">
                <a:solidFill>
                  <a:schemeClr val="dk1"/>
                </a:solidFill>
                <a:latin typeface="Roboto"/>
                <a:ea typeface="Roboto"/>
              </a:rPr>
              <a:t>‹Nr.›</a:t>
            </a:fld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Rectangle 4"/>
          <p:cNvSpPr/>
          <p:nvPr/>
        </p:nvSpPr>
        <p:spPr>
          <a:xfrm>
            <a:off x="181440" y="6850080"/>
            <a:ext cx="544212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320" b="0" strike="noStrike" spc="-1" dirty="0">
                <a:solidFill>
                  <a:schemeClr val="dk1"/>
                </a:solidFill>
                <a:latin typeface="Roboto"/>
                <a:ea typeface="Roboto"/>
              </a:rPr>
              <a:t>07.10.2024 | Fachgruppe Medienforschung</a:t>
            </a:r>
            <a:endParaRPr lang="de-DE" sz="132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1" name="Grafik 9"/>
          <p:cNvPicPr/>
          <p:nvPr/>
        </p:nvPicPr>
        <p:blipFill>
          <a:blip r:embed="rId3"/>
          <a:stretch/>
        </p:blipFill>
        <p:spPr>
          <a:xfrm>
            <a:off x="10638000" y="159840"/>
            <a:ext cx="741960" cy="491040"/>
          </a:xfrm>
          <a:prstGeom prst="rect">
            <a:avLst/>
          </a:prstGeom>
          <a:ln w="0">
            <a:noFill/>
          </a:ln>
        </p:spPr>
      </p:pic>
      <p:sp>
        <p:nvSpPr>
          <p:cNvPr id="82" name="Rechteck 8"/>
          <p:cNvSpPr/>
          <p:nvPr/>
        </p:nvSpPr>
        <p:spPr>
          <a:xfrm>
            <a:off x="-2178000" y="-2785680"/>
            <a:ext cx="14094360" cy="28054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3" name="Rechteck 8"/>
          <p:cNvSpPr/>
          <p:nvPr/>
        </p:nvSpPr>
        <p:spPr>
          <a:xfrm rot="16200000">
            <a:off x="-4948920" y="178848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4" name="Rechteck 8"/>
          <p:cNvSpPr/>
          <p:nvPr/>
        </p:nvSpPr>
        <p:spPr>
          <a:xfrm rot="16200000">
            <a:off x="9072000" y="216720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5" name="Rectangle 5"/>
          <p:cNvSpPr/>
          <p:nvPr/>
        </p:nvSpPr>
        <p:spPr>
          <a:xfrm>
            <a:off x="7439760" y="6850080"/>
            <a:ext cx="389880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1320" b="0" strike="noStrike" spc="-1">
                <a:solidFill>
                  <a:schemeClr val="dk1"/>
                </a:solidFill>
                <a:latin typeface="Roboto"/>
                <a:ea typeface="Roboto"/>
              </a:rPr>
              <a:t>fgmedienforschung	      0371 5312 7406</a:t>
            </a:r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6" name="Picture 2" descr="Shape&#10;&#10;Description automatically generated with low confidence"/>
          <p:cNvPicPr/>
          <p:nvPr/>
        </p:nvPicPr>
        <p:blipFill>
          <a:blip r:embed="rId4"/>
          <a:stretch/>
        </p:blipFill>
        <p:spPr>
          <a:xfrm>
            <a:off x="7858440" y="689724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87" name="Picture 3" descr="Shape&#10;&#10;Description automatically generated with low confidence"/>
          <p:cNvPicPr/>
          <p:nvPr/>
        </p:nvPicPr>
        <p:blipFill>
          <a:blip r:embed="rId5"/>
          <a:stretch/>
        </p:blipFill>
        <p:spPr>
          <a:xfrm>
            <a:off x="9839880" y="688932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4"/>
          <p:cNvPicPr/>
          <p:nvPr/>
        </p:nvPicPr>
        <p:blipFill>
          <a:blip r:embed="rId6"/>
          <a:stretch/>
        </p:blipFill>
        <p:spPr>
          <a:xfrm>
            <a:off x="392400" y="327960"/>
            <a:ext cx="1050480" cy="887040"/>
          </a:xfrm>
          <a:prstGeom prst="rect">
            <a:avLst/>
          </a:prstGeom>
          <a:ln w="0">
            <a:noFill/>
          </a:ln>
        </p:spPr>
      </p:pic>
      <p:sp>
        <p:nvSpPr>
          <p:cNvPr id="89" name="PlaceHolder 1"/>
          <p:cNvSpPr>
            <a:spLocks noGrp="1"/>
          </p:cNvSpPr>
          <p:nvPr>
            <p:ph type="body"/>
          </p:nvPr>
        </p:nvSpPr>
        <p:spPr>
          <a:xfrm>
            <a:off x="717840" y="2499840"/>
            <a:ext cx="4939920" cy="4160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Click icon to add picture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862240" y="2499840"/>
            <a:ext cx="4939920" cy="4160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16000" indent="-216000" defTabSz="864000">
              <a:lnSpc>
                <a:spcPct val="90000"/>
              </a:lnSpc>
              <a:spcBef>
                <a:spcPts val="944"/>
              </a:spcBef>
              <a:buClr>
                <a:srgbClr val="000000"/>
              </a:buClr>
              <a:buFont typeface="Arial"/>
              <a:buChar char="•"/>
            </a:pPr>
            <a:r>
              <a:rPr lang="en-US" sz="2270" b="0" strike="noStrike" spc="-1">
                <a:solidFill>
                  <a:schemeClr val="dk1"/>
                </a:solidFill>
                <a:latin typeface="Roboto"/>
                <a:ea typeface="Roboto"/>
              </a:rPr>
              <a:t>Click to edit Master text styles</a:t>
            </a:r>
            <a:endParaRPr lang="en-US" sz="2270" b="0" strike="noStrike" spc="-1">
              <a:solidFill>
                <a:schemeClr val="dk1"/>
              </a:solidFill>
              <a:latin typeface="Roboto"/>
            </a:endParaRPr>
          </a:p>
          <a:p>
            <a:pPr marL="648000" lvl="1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Second level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  <a:p>
            <a:pPr marL="1080000" lvl="2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en-US" sz="1700" b="0" strike="noStrike" spc="-1">
                <a:solidFill>
                  <a:schemeClr val="dk1"/>
                </a:solidFill>
                <a:latin typeface="Roboto"/>
                <a:ea typeface="Roboto"/>
              </a:rPr>
              <a:t>Third level</a:t>
            </a:r>
            <a:endParaRPr lang="en-US" sz="1700" b="0" strike="noStrike" spc="-1">
              <a:solidFill>
                <a:schemeClr val="dk1"/>
              </a:solidFill>
              <a:latin typeface="Calibri"/>
            </a:endParaRPr>
          </a:p>
          <a:p>
            <a:pPr marL="1512000" lvl="3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en-US" sz="1700" b="0" strike="noStrike" spc="-1">
                <a:solidFill>
                  <a:schemeClr val="dk1"/>
                </a:solidFill>
                <a:latin typeface="Roboto"/>
                <a:ea typeface="Roboto"/>
              </a:rPr>
              <a:t>Fourth level</a:t>
            </a:r>
            <a:endParaRPr lang="en-US" sz="1700" b="0" strike="noStrike" spc="-1">
              <a:solidFill>
                <a:schemeClr val="dk1"/>
              </a:solidFill>
              <a:latin typeface="Calibri"/>
            </a:endParaRPr>
          </a:p>
          <a:p>
            <a:pPr marL="1944000" lvl="4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en-US" sz="1700" b="0" strike="noStrike" spc="-1">
                <a:solidFill>
                  <a:schemeClr val="dk1"/>
                </a:solidFill>
                <a:latin typeface="Roboto"/>
                <a:ea typeface="Roboto"/>
              </a:rPr>
              <a:t>Fifth level</a:t>
            </a:r>
            <a:endParaRPr lang="en-US" sz="17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title"/>
          </p:nvPr>
        </p:nvSpPr>
        <p:spPr>
          <a:xfrm>
            <a:off x="1332000" y="606240"/>
            <a:ext cx="10006560" cy="49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864000">
              <a:lnSpc>
                <a:spcPct val="90000"/>
              </a:lnSpc>
              <a:buNone/>
            </a:pPr>
            <a:r>
              <a:rPr lang="de-DE" sz="1890" b="1" strike="noStrike" spc="-1">
                <a:solidFill>
                  <a:schemeClr val="lt1"/>
                </a:solidFill>
                <a:latin typeface="Roboto"/>
                <a:ea typeface="Roboto"/>
              </a:rPr>
              <a:t>Titelmasterformat durch Klicken bearbeiten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 type="body"/>
          </p:nvPr>
        </p:nvSpPr>
        <p:spPr>
          <a:xfrm>
            <a:off x="756720" y="1990080"/>
            <a:ext cx="10006560" cy="49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ctr" defTabSz="864000">
              <a:lnSpc>
                <a:spcPct val="90000"/>
              </a:lnSpc>
              <a:spcBef>
                <a:spcPts val="944"/>
              </a:spcBef>
              <a:buNone/>
              <a:tabLst>
                <a:tab pos="0" algn="l"/>
              </a:tabLst>
            </a:pPr>
            <a:r>
              <a:rPr lang="de-DE" sz="2270" b="1" strike="noStrike" spc="-1">
                <a:solidFill>
                  <a:schemeClr val="dk1"/>
                </a:solidFill>
                <a:latin typeface="Roboto"/>
                <a:ea typeface="Roboto"/>
              </a:rPr>
              <a:t>Textmasterformat bearbeiten</a:t>
            </a:r>
            <a:endParaRPr lang="en-US" sz="2270" b="0" strike="noStrike" spc="-1">
              <a:solidFill>
                <a:schemeClr val="dk1"/>
              </a:solidFill>
              <a:latin typeface="Robot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Gerader Verbinder 10"/>
          <p:cNvCxnSpPr/>
          <p:nvPr/>
        </p:nvCxnSpPr>
        <p:spPr>
          <a:xfrm>
            <a:off x="1102320" y="160200"/>
            <a:ext cx="360" cy="491760"/>
          </a:xfrm>
          <a:prstGeom prst="straightConnector1">
            <a:avLst/>
          </a:prstGeom>
          <a:ln>
            <a:solidFill>
              <a:srgbClr val="FFFFFF"/>
            </a:solidFill>
          </a:ln>
        </p:spPr>
      </p:cxnSp>
      <p:grpSp>
        <p:nvGrpSpPr>
          <p:cNvPr id="94" name="Group 12"/>
          <p:cNvGrpSpPr/>
          <p:nvPr/>
        </p:nvGrpSpPr>
        <p:grpSpPr>
          <a:xfrm>
            <a:off x="-1553400" y="-2590200"/>
            <a:ext cx="13117680" cy="5505480"/>
            <a:chOff x="-1553400" y="-2590200"/>
            <a:chExt cx="13117680" cy="5505480"/>
          </a:xfrm>
        </p:grpSpPr>
        <p:sp>
          <p:nvSpPr>
            <p:cNvPr id="95" name="Rechteck 8"/>
            <p:cNvSpPr/>
            <p:nvPr/>
          </p:nvSpPr>
          <p:spPr>
            <a:xfrm rot="20542200">
              <a:off x="-856440" y="-969480"/>
              <a:ext cx="9677160" cy="196596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96" name="Rechteck 8"/>
            <p:cNvSpPr/>
            <p:nvPr/>
          </p:nvSpPr>
          <p:spPr>
            <a:xfrm rot="19371000">
              <a:off x="-1376640" y="-1100880"/>
              <a:ext cx="5780520" cy="2527560"/>
            </a:xfrm>
            <a:prstGeom prst="rect">
              <a:avLst/>
            </a:prstGeom>
            <a:solidFill>
              <a:srgbClr val="5D38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97" name="Rechteck 8"/>
            <p:cNvSpPr/>
            <p:nvPr/>
          </p:nvSpPr>
          <p:spPr>
            <a:xfrm rot="21303600">
              <a:off x="-650880" y="-673200"/>
              <a:ext cx="12153240" cy="196596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</p:grpSp>
      <p:cxnSp>
        <p:nvCxnSpPr>
          <p:cNvPr id="98" name="Gerader Verbinder 32"/>
          <p:cNvCxnSpPr/>
          <p:nvPr/>
        </p:nvCxnSpPr>
        <p:spPr>
          <a:xfrm>
            <a:off x="0" y="6850080"/>
            <a:ext cx="11520720" cy="360"/>
          </a:xfrm>
          <a:prstGeom prst="straightConnector1">
            <a:avLst/>
          </a:prstGeom>
          <a:ln w="12700">
            <a:solidFill>
              <a:srgbClr val="000000">
                <a:alpha val="40000"/>
              </a:srgbClr>
            </a:solidFill>
          </a:ln>
        </p:spPr>
      </p:cxnSp>
      <p:sp>
        <p:nvSpPr>
          <p:cNvPr id="99" name="Fußzeilenplatzhalter 4"/>
          <p:cNvSpPr/>
          <p:nvPr/>
        </p:nvSpPr>
        <p:spPr>
          <a:xfrm>
            <a:off x="4399560" y="6851880"/>
            <a:ext cx="5284800" cy="34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B1787D71-6A9F-495F-B539-1E09A0475F6B}" type="slidenum">
              <a:rPr lang="de-DE" sz="1320" b="0" strike="noStrike" spc="-1">
                <a:solidFill>
                  <a:schemeClr val="dk1"/>
                </a:solidFill>
                <a:latin typeface="Roboto"/>
                <a:ea typeface="Roboto"/>
              </a:rPr>
              <a:t>‹Nr.›</a:t>
            </a:fld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Rectangle 4"/>
          <p:cNvSpPr/>
          <p:nvPr/>
        </p:nvSpPr>
        <p:spPr>
          <a:xfrm>
            <a:off x="181440" y="6850080"/>
            <a:ext cx="544212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320" b="0" strike="noStrike" spc="-1" dirty="0">
                <a:solidFill>
                  <a:schemeClr val="dk1"/>
                </a:solidFill>
                <a:latin typeface="Roboto"/>
                <a:ea typeface="Roboto"/>
              </a:rPr>
              <a:t>07.10.2024 | Fachgruppe Medienforschung</a:t>
            </a:r>
            <a:endParaRPr lang="de-DE" sz="132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1" name="Grafik 9"/>
          <p:cNvPicPr/>
          <p:nvPr/>
        </p:nvPicPr>
        <p:blipFill>
          <a:blip r:embed="rId3"/>
          <a:stretch/>
        </p:blipFill>
        <p:spPr>
          <a:xfrm>
            <a:off x="10638000" y="159840"/>
            <a:ext cx="741960" cy="491040"/>
          </a:xfrm>
          <a:prstGeom prst="rect">
            <a:avLst/>
          </a:prstGeom>
          <a:ln w="0">
            <a:noFill/>
          </a:ln>
        </p:spPr>
      </p:pic>
      <p:sp>
        <p:nvSpPr>
          <p:cNvPr id="102" name="Rechteck 8"/>
          <p:cNvSpPr/>
          <p:nvPr/>
        </p:nvSpPr>
        <p:spPr>
          <a:xfrm>
            <a:off x="-2178000" y="-2785680"/>
            <a:ext cx="14094360" cy="28054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03" name="Rechteck 8"/>
          <p:cNvSpPr/>
          <p:nvPr/>
        </p:nvSpPr>
        <p:spPr>
          <a:xfrm rot="16200000">
            <a:off x="-4948920" y="178848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04" name="Rechteck 8"/>
          <p:cNvSpPr/>
          <p:nvPr/>
        </p:nvSpPr>
        <p:spPr>
          <a:xfrm rot="16200000">
            <a:off x="9072000" y="216720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05" name="Rectangle 5"/>
          <p:cNvSpPr/>
          <p:nvPr/>
        </p:nvSpPr>
        <p:spPr>
          <a:xfrm>
            <a:off x="7439760" y="6850080"/>
            <a:ext cx="389880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1320" b="0" strike="noStrike" spc="-1">
                <a:solidFill>
                  <a:schemeClr val="dk1"/>
                </a:solidFill>
                <a:latin typeface="Roboto"/>
                <a:ea typeface="Roboto"/>
              </a:rPr>
              <a:t>fgmedienforschung	      0371 5312 7406</a:t>
            </a:r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6" name="Picture 2" descr="Shape&#10;&#10;Description automatically generated with low confidence"/>
          <p:cNvPicPr/>
          <p:nvPr/>
        </p:nvPicPr>
        <p:blipFill>
          <a:blip r:embed="rId4"/>
          <a:stretch/>
        </p:blipFill>
        <p:spPr>
          <a:xfrm>
            <a:off x="7858440" y="689724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107" name="Picture 3" descr="Shape&#10;&#10;Description automatically generated with low confidence"/>
          <p:cNvPicPr/>
          <p:nvPr/>
        </p:nvPicPr>
        <p:blipFill>
          <a:blip r:embed="rId5"/>
          <a:stretch/>
        </p:blipFill>
        <p:spPr>
          <a:xfrm>
            <a:off x="9839880" y="688932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108" name="Picture 4"/>
          <p:cNvPicPr/>
          <p:nvPr/>
        </p:nvPicPr>
        <p:blipFill>
          <a:blip r:embed="rId6"/>
          <a:stretch/>
        </p:blipFill>
        <p:spPr>
          <a:xfrm>
            <a:off x="392400" y="327960"/>
            <a:ext cx="1050480" cy="887040"/>
          </a:xfrm>
          <a:prstGeom prst="rect">
            <a:avLst/>
          </a:prstGeom>
          <a:ln w="0">
            <a:noFill/>
          </a:ln>
        </p:spPr>
      </p:pic>
      <p:sp>
        <p:nvSpPr>
          <p:cNvPr id="109" name="PlaceHolder 1"/>
          <p:cNvSpPr>
            <a:spLocks noGrp="1"/>
          </p:cNvSpPr>
          <p:nvPr>
            <p:ph type="body"/>
          </p:nvPr>
        </p:nvSpPr>
        <p:spPr>
          <a:xfrm>
            <a:off x="717840" y="2688480"/>
            <a:ext cx="4939920" cy="1958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Click icon to add picture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717840" y="4848480"/>
            <a:ext cx="4939920" cy="1812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16000" indent="-216000" defTabSz="864000">
              <a:lnSpc>
                <a:spcPct val="90000"/>
              </a:lnSpc>
              <a:spcBef>
                <a:spcPts val="944"/>
              </a:spcBef>
              <a:buClr>
                <a:srgbClr val="000000"/>
              </a:buClr>
              <a:buFont typeface="Arial"/>
              <a:buChar char="•"/>
            </a:pPr>
            <a:r>
              <a:rPr lang="en-US" sz="2270" b="0" strike="noStrike" spc="-1">
                <a:solidFill>
                  <a:schemeClr val="dk1"/>
                </a:solidFill>
                <a:latin typeface="Roboto"/>
                <a:ea typeface="Roboto"/>
              </a:rPr>
              <a:t>Click to edit Master text styles</a:t>
            </a:r>
            <a:endParaRPr lang="en-US" sz="2270" b="0" strike="noStrike" spc="-1">
              <a:solidFill>
                <a:schemeClr val="dk1"/>
              </a:solidFill>
              <a:latin typeface="Roboto"/>
            </a:endParaRPr>
          </a:p>
          <a:p>
            <a:pPr marL="648000" lvl="1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Second level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862240" y="2688480"/>
            <a:ext cx="4939920" cy="1958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Click icon to add picture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5862240" y="4848480"/>
            <a:ext cx="4939920" cy="1812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16000" indent="-216000" defTabSz="864000">
              <a:lnSpc>
                <a:spcPct val="90000"/>
              </a:lnSpc>
              <a:spcBef>
                <a:spcPts val="944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Textmasterformat bearbeiten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  <a:p>
            <a:pPr marL="648000" lvl="1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Zweite Ebene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title"/>
          </p:nvPr>
        </p:nvSpPr>
        <p:spPr>
          <a:xfrm>
            <a:off x="1332000" y="606240"/>
            <a:ext cx="10006560" cy="49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864000">
              <a:lnSpc>
                <a:spcPct val="90000"/>
              </a:lnSpc>
              <a:buNone/>
            </a:pPr>
            <a:r>
              <a:rPr lang="de-DE" sz="1890" b="1" strike="noStrike" spc="-1">
                <a:solidFill>
                  <a:schemeClr val="lt1"/>
                </a:solidFill>
                <a:latin typeface="Roboto"/>
                <a:ea typeface="Roboto"/>
              </a:rPr>
              <a:t>Titelmasterformat durch Klicken bearbeiten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body"/>
          </p:nvPr>
        </p:nvSpPr>
        <p:spPr>
          <a:xfrm>
            <a:off x="756720" y="1990080"/>
            <a:ext cx="10006560" cy="49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ctr" defTabSz="864000">
              <a:lnSpc>
                <a:spcPct val="90000"/>
              </a:lnSpc>
              <a:spcBef>
                <a:spcPts val="944"/>
              </a:spcBef>
              <a:buNone/>
              <a:tabLst>
                <a:tab pos="0" algn="l"/>
              </a:tabLst>
            </a:pPr>
            <a:r>
              <a:rPr lang="de-DE" sz="2270" b="1" strike="noStrike" spc="-1">
                <a:solidFill>
                  <a:schemeClr val="dk1"/>
                </a:solidFill>
                <a:latin typeface="Roboto"/>
                <a:ea typeface="Roboto"/>
              </a:rPr>
              <a:t>Textmasterformat bearbeiten</a:t>
            </a:r>
            <a:endParaRPr lang="en-US" sz="2270" b="0" strike="noStrike" spc="-1">
              <a:solidFill>
                <a:schemeClr val="dk1"/>
              </a:solidFill>
              <a:latin typeface="Robot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" name="Gerader Verbinder 10"/>
          <p:cNvCxnSpPr/>
          <p:nvPr/>
        </p:nvCxnSpPr>
        <p:spPr>
          <a:xfrm>
            <a:off x="1102320" y="160200"/>
            <a:ext cx="360" cy="491760"/>
          </a:xfrm>
          <a:prstGeom prst="straightConnector1">
            <a:avLst/>
          </a:prstGeom>
          <a:ln>
            <a:solidFill>
              <a:srgbClr val="FFFFFF"/>
            </a:solidFill>
          </a:ln>
        </p:spPr>
      </p:cxnSp>
      <p:grpSp>
        <p:nvGrpSpPr>
          <p:cNvPr id="116" name="Group 12"/>
          <p:cNvGrpSpPr/>
          <p:nvPr/>
        </p:nvGrpSpPr>
        <p:grpSpPr>
          <a:xfrm>
            <a:off x="-1553400" y="-2590200"/>
            <a:ext cx="13117680" cy="5505480"/>
            <a:chOff x="-1553400" y="-2590200"/>
            <a:chExt cx="13117680" cy="5505480"/>
          </a:xfrm>
        </p:grpSpPr>
        <p:sp>
          <p:nvSpPr>
            <p:cNvPr id="117" name="Rechteck 8"/>
            <p:cNvSpPr/>
            <p:nvPr/>
          </p:nvSpPr>
          <p:spPr>
            <a:xfrm rot="20542200">
              <a:off x="-856440" y="-969480"/>
              <a:ext cx="9677160" cy="196596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18" name="Rechteck 8"/>
            <p:cNvSpPr/>
            <p:nvPr/>
          </p:nvSpPr>
          <p:spPr>
            <a:xfrm rot="19371000">
              <a:off x="-1376640" y="-1100880"/>
              <a:ext cx="5780520" cy="2527560"/>
            </a:xfrm>
            <a:prstGeom prst="rect">
              <a:avLst/>
            </a:prstGeom>
            <a:solidFill>
              <a:srgbClr val="5D38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19" name="Rechteck 8"/>
            <p:cNvSpPr/>
            <p:nvPr/>
          </p:nvSpPr>
          <p:spPr>
            <a:xfrm rot="21303600">
              <a:off x="-650880" y="-673200"/>
              <a:ext cx="12153240" cy="196596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</p:grpSp>
      <p:cxnSp>
        <p:nvCxnSpPr>
          <p:cNvPr id="120" name="Gerader Verbinder 32"/>
          <p:cNvCxnSpPr/>
          <p:nvPr/>
        </p:nvCxnSpPr>
        <p:spPr>
          <a:xfrm>
            <a:off x="0" y="6850080"/>
            <a:ext cx="11520720" cy="360"/>
          </a:xfrm>
          <a:prstGeom prst="straightConnector1">
            <a:avLst/>
          </a:prstGeom>
          <a:ln w="12700">
            <a:solidFill>
              <a:srgbClr val="000000">
                <a:alpha val="40000"/>
              </a:srgbClr>
            </a:solidFill>
          </a:ln>
        </p:spPr>
      </p:cxnSp>
      <p:sp>
        <p:nvSpPr>
          <p:cNvPr id="121" name="Fußzeilenplatzhalter 4"/>
          <p:cNvSpPr/>
          <p:nvPr/>
        </p:nvSpPr>
        <p:spPr>
          <a:xfrm>
            <a:off x="4399560" y="6851880"/>
            <a:ext cx="5284800" cy="34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4C8A5B79-79F4-4558-A5CF-1329ABB69A7C}" type="slidenum">
              <a:rPr lang="de-DE" sz="1320" b="0" strike="noStrike" spc="-1">
                <a:solidFill>
                  <a:schemeClr val="dk1"/>
                </a:solidFill>
                <a:latin typeface="Roboto"/>
                <a:ea typeface="Roboto"/>
              </a:rPr>
              <a:t>‹Nr.›</a:t>
            </a:fld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Rectangle 4"/>
          <p:cNvSpPr/>
          <p:nvPr/>
        </p:nvSpPr>
        <p:spPr>
          <a:xfrm>
            <a:off x="181440" y="6850080"/>
            <a:ext cx="544212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320" b="0" strike="noStrike" spc="-1" dirty="0">
                <a:solidFill>
                  <a:schemeClr val="dk1"/>
                </a:solidFill>
                <a:latin typeface="Roboto"/>
                <a:ea typeface="Roboto"/>
              </a:rPr>
              <a:t>07.10.2024 | Fachgruppe Medienforschung</a:t>
            </a:r>
            <a:endParaRPr lang="de-DE" sz="132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3" name="Grafik 9"/>
          <p:cNvPicPr/>
          <p:nvPr/>
        </p:nvPicPr>
        <p:blipFill>
          <a:blip r:embed="rId3"/>
          <a:stretch/>
        </p:blipFill>
        <p:spPr>
          <a:xfrm>
            <a:off x="10638000" y="159840"/>
            <a:ext cx="741960" cy="491040"/>
          </a:xfrm>
          <a:prstGeom prst="rect">
            <a:avLst/>
          </a:prstGeom>
          <a:ln w="0">
            <a:noFill/>
          </a:ln>
        </p:spPr>
      </p:pic>
      <p:sp>
        <p:nvSpPr>
          <p:cNvPr id="124" name="Rechteck 8"/>
          <p:cNvSpPr/>
          <p:nvPr/>
        </p:nvSpPr>
        <p:spPr>
          <a:xfrm>
            <a:off x="-2178000" y="-2785680"/>
            <a:ext cx="14094360" cy="28054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25" name="Rechteck 8"/>
          <p:cNvSpPr/>
          <p:nvPr/>
        </p:nvSpPr>
        <p:spPr>
          <a:xfrm rot="16200000">
            <a:off x="-4948920" y="178848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26" name="Rechteck 8"/>
          <p:cNvSpPr/>
          <p:nvPr/>
        </p:nvSpPr>
        <p:spPr>
          <a:xfrm rot="16200000">
            <a:off x="9072000" y="216720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27" name="Rectangle 5"/>
          <p:cNvSpPr/>
          <p:nvPr/>
        </p:nvSpPr>
        <p:spPr>
          <a:xfrm>
            <a:off x="7439760" y="6850080"/>
            <a:ext cx="389880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1320" b="0" strike="noStrike" spc="-1">
                <a:solidFill>
                  <a:schemeClr val="dk1"/>
                </a:solidFill>
                <a:latin typeface="Roboto"/>
                <a:ea typeface="Roboto"/>
              </a:rPr>
              <a:t>fgmedienforschung	      0371 5312 7406</a:t>
            </a:r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8" name="Picture 2" descr="Shape&#10;&#10;Description automatically generated with low confidence"/>
          <p:cNvPicPr/>
          <p:nvPr/>
        </p:nvPicPr>
        <p:blipFill>
          <a:blip r:embed="rId4"/>
          <a:stretch/>
        </p:blipFill>
        <p:spPr>
          <a:xfrm>
            <a:off x="7858440" y="689724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129" name="Picture 3" descr="Shape&#10;&#10;Description automatically generated with low confidence"/>
          <p:cNvPicPr/>
          <p:nvPr/>
        </p:nvPicPr>
        <p:blipFill>
          <a:blip r:embed="rId5"/>
          <a:stretch/>
        </p:blipFill>
        <p:spPr>
          <a:xfrm>
            <a:off x="9839880" y="688932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130" name="Picture 4"/>
          <p:cNvPicPr/>
          <p:nvPr/>
        </p:nvPicPr>
        <p:blipFill>
          <a:blip r:embed="rId6"/>
          <a:stretch/>
        </p:blipFill>
        <p:spPr>
          <a:xfrm>
            <a:off x="392400" y="327960"/>
            <a:ext cx="1050480" cy="887040"/>
          </a:xfrm>
          <a:prstGeom prst="rect">
            <a:avLst/>
          </a:prstGeom>
          <a:ln w="0">
            <a:noFill/>
          </a:ln>
        </p:spPr>
      </p:pic>
      <p:sp>
        <p:nvSpPr>
          <p:cNvPr id="131" name="PlaceHolder 1"/>
          <p:cNvSpPr>
            <a:spLocks noGrp="1"/>
          </p:cNvSpPr>
          <p:nvPr>
            <p:ph type="body"/>
          </p:nvPr>
        </p:nvSpPr>
        <p:spPr>
          <a:xfrm>
            <a:off x="717840" y="2688480"/>
            <a:ext cx="2967120" cy="3972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Click icon to add picture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3889800" y="2688480"/>
            <a:ext cx="6912360" cy="3972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16000" indent="-216000" defTabSz="864000">
              <a:lnSpc>
                <a:spcPct val="90000"/>
              </a:lnSpc>
              <a:spcBef>
                <a:spcPts val="944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Textmasterformat bearbeiten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  <a:p>
            <a:pPr marL="648000" lvl="1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Zweite Ebene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  <a:p>
            <a:pPr marL="1080000" lvl="2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Dritte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  <a:p>
            <a:pPr marL="1512000" lvl="3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Vierte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  <a:p>
            <a:pPr marL="1944000" lvl="4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Fünfte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title"/>
          </p:nvPr>
        </p:nvSpPr>
        <p:spPr>
          <a:xfrm>
            <a:off x="1332000" y="606240"/>
            <a:ext cx="10006560" cy="49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864000">
              <a:lnSpc>
                <a:spcPct val="90000"/>
              </a:lnSpc>
              <a:buNone/>
            </a:pPr>
            <a:r>
              <a:rPr lang="de-DE" sz="1890" b="1" strike="noStrike" spc="-1">
                <a:solidFill>
                  <a:schemeClr val="lt1"/>
                </a:solidFill>
                <a:latin typeface="Roboto"/>
                <a:ea typeface="Roboto"/>
              </a:rPr>
              <a:t>Titelmasterformat durch Klicken bearbeiten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756720" y="1990080"/>
            <a:ext cx="10006560" cy="49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ctr" defTabSz="864000">
              <a:lnSpc>
                <a:spcPct val="90000"/>
              </a:lnSpc>
              <a:spcBef>
                <a:spcPts val="944"/>
              </a:spcBef>
              <a:buNone/>
              <a:tabLst>
                <a:tab pos="0" algn="l"/>
              </a:tabLst>
            </a:pPr>
            <a:r>
              <a:rPr lang="de-DE" sz="2270" b="1" strike="noStrike" spc="-1">
                <a:solidFill>
                  <a:schemeClr val="dk1"/>
                </a:solidFill>
                <a:latin typeface="Roboto"/>
                <a:ea typeface="Roboto"/>
              </a:rPr>
              <a:t>Textmasterformat bearbeiten</a:t>
            </a:r>
            <a:endParaRPr lang="en-US" sz="2270" b="0" strike="noStrike" spc="-1">
              <a:solidFill>
                <a:schemeClr val="dk1"/>
              </a:solidFill>
              <a:latin typeface="Robot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" name="Gerader Verbinder 10"/>
          <p:cNvCxnSpPr/>
          <p:nvPr/>
        </p:nvCxnSpPr>
        <p:spPr>
          <a:xfrm>
            <a:off x="1102320" y="160200"/>
            <a:ext cx="360" cy="491760"/>
          </a:xfrm>
          <a:prstGeom prst="straightConnector1">
            <a:avLst/>
          </a:prstGeom>
          <a:ln>
            <a:solidFill>
              <a:srgbClr val="FFFFFF"/>
            </a:solidFill>
          </a:ln>
        </p:spPr>
      </p:cxnSp>
      <p:grpSp>
        <p:nvGrpSpPr>
          <p:cNvPr id="136" name="Group 12"/>
          <p:cNvGrpSpPr/>
          <p:nvPr/>
        </p:nvGrpSpPr>
        <p:grpSpPr>
          <a:xfrm>
            <a:off x="-1553400" y="-2590200"/>
            <a:ext cx="13117680" cy="5505480"/>
            <a:chOff x="-1553400" y="-2590200"/>
            <a:chExt cx="13117680" cy="5505480"/>
          </a:xfrm>
        </p:grpSpPr>
        <p:sp>
          <p:nvSpPr>
            <p:cNvPr id="137" name="Rechteck 8"/>
            <p:cNvSpPr/>
            <p:nvPr/>
          </p:nvSpPr>
          <p:spPr>
            <a:xfrm rot="20542200">
              <a:off x="-856440" y="-969480"/>
              <a:ext cx="9677160" cy="196596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38" name="Rechteck 8"/>
            <p:cNvSpPr/>
            <p:nvPr/>
          </p:nvSpPr>
          <p:spPr>
            <a:xfrm rot="19371000">
              <a:off x="-1376640" y="-1100880"/>
              <a:ext cx="5780520" cy="2527560"/>
            </a:xfrm>
            <a:prstGeom prst="rect">
              <a:avLst/>
            </a:prstGeom>
            <a:solidFill>
              <a:srgbClr val="5D38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39" name="Rechteck 8"/>
            <p:cNvSpPr/>
            <p:nvPr/>
          </p:nvSpPr>
          <p:spPr>
            <a:xfrm rot="21303600">
              <a:off x="-650880" y="-673200"/>
              <a:ext cx="12153240" cy="196596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</p:grpSp>
      <p:cxnSp>
        <p:nvCxnSpPr>
          <p:cNvPr id="140" name="Gerader Verbinder 32"/>
          <p:cNvCxnSpPr/>
          <p:nvPr/>
        </p:nvCxnSpPr>
        <p:spPr>
          <a:xfrm>
            <a:off x="0" y="6850080"/>
            <a:ext cx="11520720" cy="360"/>
          </a:xfrm>
          <a:prstGeom prst="straightConnector1">
            <a:avLst/>
          </a:prstGeom>
          <a:ln w="12700">
            <a:solidFill>
              <a:srgbClr val="000000">
                <a:alpha val="40000"/>
              </a:srgbClr>
            </a:solidFill>
          </a:ln>
        </p:spPr>
      </p:cxnSp>
      <p:sp>
        <p:nvSpPr>
          <p:cNvPr id="141" name="Fußzeilenplatzhalter 4"/>
          <p:cNvSpPr/>
          <p:nvPr/>
        </p:nvSpPr>
        <p:spPr>
          <a:xfrm>
            <a:off x="4399560" y="6851880"/>
            <a:ext cx="5284800" cy="34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7DB26CB1-B66D-40B6-BB86-18DC509A9FBF}" type="slidenum">
              <a:rPr lang="de-DE" sz="1320" b="0" strike="noStrike" spc="-1">
                <a:solidFill>
                  <a:schemeClr val="dk1"/>
                </a:solidFill>
                <a:latin typeface="Roboto"/>
                <a:ea typeface="Roboto"/>
              </a:rPr>
              <a:t>‹Nr.›</a:t>
            </a:fld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Rectangle 4"/>
          <p:cNvSpPr/>
          <p:nvPr/>
        </p:nvSpPr>
        <p:spPr>
          <a:xfrm>
            <a:off x="181440" y="6850080"/>
            <a:ext cx="544212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320" b="0" strike="noStrike" spc="-1" dirty="0">
                <a:solidFill>
                  <a:schemeClr val="dk1"/>
                </a:solidFill>
                <a:latin typeface="Roboto"/>
                <a:ea typeface="Roboto"/>
              </a:rPr>
              <a:t>07.10.2024 | Fachgruppe Medienforschung</a:t>
            </a:r>
            <a:endParaRPr lang="de-DE" sz="132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3" name="Grafik 9"/>
          <p:cNvPicPr/>
          <p:nvPr/>
        </p:nvPicPr>
        <p:blipFill>
          <a:blip r:embed="rId3"/>
          <a:stretch/>
        </p:blipFill>
        <p:spPr>
          <a:xfrm>
            <a:off x="10638000" y="159840"/>
            <a:ext cx="741960" cy="491040"/>
          </a:xfrm>
          <a:prstGeom prst="rect">
            <a:avLst/>
          </a:prstGeom>
          <a:ln w="0">
            <a:noFill/>
          </a:ln>
        </p:spPr>
      </p:pic>
      <p:sp>
        <p:nvSpPr>
          <p:cNvPr id="144" name="Rechteck 8"/>
          <p:cNvSpPr/>
          <p:nvPr/>
        </p:nvSpPr>
        <p:spPr>
          <a:xfrm>
            <a:off x="-2178000" y="-2785680"/>
            <a:ext cx="14094360" cy="28054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5" name="Rechteck 8"/>
          <p:cNvSpPr/>
          <p:nvPr/>
        </p:nvSpPr>
        <p:spPr>
          <a:xfrm rot="16200000">
            <a:off x="-4948920" y="178848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6" name="Rechteck 8"/>
          <p:cNvSpPr/>
          <p:nvPr/>
        </p:nvSpPr>
        <p:spPr>
          <a:xfrm rot="16200000">
            <a:off x="9072000" y="216720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7" name="Rectangle 5"/>
          <p:cNvSpPr/>
          <p:nvPr/>
        </p:nvSpPr>
        <p:spPr>
          <a:xfrm>
            <a:off x="7439760" y="6850080"/>
            <a:ext cx="389880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1320" b="0" strike="noStrike" spc="-1">
                <a:solidFill>
                  <a:schemeClr val="dk1"/>
                </a:solidFill>
                <a:latin typeface="Roboto"/>
                <a:ea typeface="Roboto"/>
              </a:rPr>
              <a:t>fgmedienforschung	      0371 5312 7406</a:t>
            </a:r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8" name="Picture 2" descr="Shape&#10;&#10;Description automatically generated with low confidence"/>
          <p:cNvPicPr/>
          <p:nvPr/>
        </p:nvPicPr>
        <p:blipFill>
          <a:blip r:embed="rId4"/>
          <a:stretch/>
        </p:blipFill>
        <p:spPr>
          <a:xfrm>
            <a:off x="7858440" y="689724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149" name="Picture 3" descr="Shape&#10;&#10;Description automatically generated with low confidence"/>
          <p:cNvPicPr/>
          <p:nvPr/>
        </p:nvPicPr>
        <p:blipFill>
          <a:blip r:embed="rId5"/>
          <a:stretch/>
        </p:blipFill>
        <p:spPr>
          <a:xfrm>
            <a:off x="9839880" y="688932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150" name="Picture 4"/>
          <p:cNvPicPr/>
          <p:nvPr/>
        </p:nvPicPr>
        <p:blipFill>
          <a:blip r:embed="rId6"/>
          <a:stretch/>
        </p:blipFill>
        <p:spPr>
          <a:xfrm>
            <a:off x="392400" y="327960"/>
            <a:ext cx="1050480" cy="887040"/>
          </a:xfrm>
          <a:prstGeom prst="rect">
            <a:avLst/>
          </a:prstGeom>
          <a:ln w="0">
            <a:noFill/>
          </a:ln>
        </p:spPr>
      </p:pic>
      <p:sp>
        <p:nvSpPr>
          <p:cNvPr id="151" name="PlaceHolder 1"/>
          <p:cNvSpPr>
            <a:spLocks noGrp="1"/>
          </p:cNvSpPr>
          <p:nvPr>
            <p:ph type="body"/>
          </p:nvPr>
        </p:nvSpPr>
        <p:spPr>
          <a:xfrm>
            <a:off x="585000" y="5618160"/>
            <a:ext cx="746640" cy="974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Logo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title"/>
          </p:nvPr>
        </p:nvSpPr>
        <p:spPr>
          <a:xfrm>
            <a:off x="1332000" y="606240"/>
            <a:ext cx="10006560" cy="49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864000">
              <a:lnSpc>
                <a:spcPct val="90000"/>
              </a:lnSpc>
              <a:buNone/>
            </a:pPr>
            <a:r>
              <a:rPr lang="de-DE" sz="1890" b="1" strike="noStrike" spc="-1">
                <a:solidFill>
                  <a:schemeClr val="lt1"/>
                </a:solidFill>
                <a:latin typeface="Roboto"/>
                <a:ea typeface="Roboto"/>
              </a:rPr>
              <a:t>Titelmasterformat durch Klicken bearbeiten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756720" y="1990080"/>
            <a:ext cx="10006560" cy="49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ctr" defTabSz="864000">
              <a:lnSpc>
                <a:spcPct val="90000"/>
              </a:lnSpc>
              <a:spcBef>
                <a:spcPts val="944"/>
              </a:spcBef>
              <a:buNone/>
              <a:tabLst>
                <a:tab pos="0" algn="l"/>
              </a:tabLst>
            </a:pPr>
            <a:r>
              <a:rPr lang="de-DE" sz="2270" b="1" strike="noStrike" spc="-1">
                <a:solidFill>
                  <a:schemeClr val="dk1"/>
                </a:solidFill>
                <a:latin typeface="Roboto"/>
                <a:ea typeface="Roboto"/>
              </a:rPr>
              <a:t>Textmasterformat bearbeiten</a:t>
            </a:r>
            <a:endParaRPr lang="en-US" sz="2270" b="0" strike="noStrike" spc="-1">
              <a:solidFill>
                <a:schemeClr val="dk1"/>
              </a:solidFill>
              <a:latin typeface="Roboto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1473120" y="2620440"/>
            <a:ext cx="9329040" cy="3972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16000" indent="-216000" defTabSz="864000">
              <a:lnSpc>
                <a:spcPct val="90000"/>
              </a:lnSpc>
              <a:spcBef>
                <a:spcPts val="944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Textmasterformat bearbeiten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  <a:p>
            <a:pPr marL="648000" lvl="1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Zweite Ebene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  <a:p>
            <a:pPr marL="1080000" lvl="2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Dritte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  <a:p>
            <a:pPr marL="1512000" lvl="3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Vierte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  <a:p>
            <a:pPr marL="1944000" lvl="4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Fünfte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Gerader Verbinder 10"/>
          <p:cNvCxnSpPr/>
          <p:nvPr/>
        </p:nvCxnSpPr>
        <p:spPr>
          <a:xfrm>
            <a:off x="1102320" y="160200"/>
            <a:ext cx="360" cy="491760"/>
          </a:xfrm>
          <a:prstGeom prst="straightConnector1">
            <a:avLst/>
          </a:prstGeom>
          <a:ln>
            <a:solidFill>
              <a:srgbClr val="FFFFFF"/>
            </a:solidFill>
          </a:ln>
        </p:spPr>
      </p:cxnSp>
      <p:grpSp>
        <p:nvGrpSpPr>
          <p:cNvPr id="156" name="Group 12"/>
          <p:cNvGrpSpPr/>
          <p:nvPr/>
        </p:nvGrpSpPr>
        <p:grpSpPr>
          <a:xfrm>
            <a:off x="-1553400" y="-2590200"/>
            <a:ext cx="13117680" cy="5505480"/>
            <a:chOff x="-1553400" y="-2590200"/>
            <a:chExt cx="13117680" cy="5505480"/>
          </a:xfrm>
        </p:grpSpPr>
        <p:sp>
          <p:nvSpPr>
            <p:cNvPr id="157" name="Rechteck 8"/>
            <p:cNvSpPr/>
            <p:nvPr/>
          </p:nvSpPr>
          <p:spPr>
            <a:xfrm rot="20542200">
              <a:off x="-856440" y="-969480"/>
              <a:ext cx="9677160" cy="196596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58" name="Rechteck 8"/>
            <p:cNvSpPr/>
            <p:nvPr/>
          </p:nvSpPr>
          <p:spPr>
            <a:xfrm rot="19371000">
              <a:off x="-1376640" y="-1100880"/>
              <a:ext cx="5780520" cy="2527560"/>
            </a:xfrm>
            <a:prstGeom prst="rect">
              <a:avLst/>
            </a:prstGeom>
            <a:solidFill>
              <a:srgbClr val="5D38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59" name="Rechteck 8"/>
            <p:cNvSpPr/>
            <p:nvPr/>
          </p:nvSpPr>
          <p:spPr>
            <a:xfrm rot="21303600">
              <a:off x="-650880" y="-673200"/>
              <a:ext cx="12153240" cy="196596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</p:grpSp>
      <p:cxnSp>
        <p:nvCxnSpPr>
          <p:cNvPr id="160" name="Gerader Verbinder 32"/>
          <p:cNvCxnSpPr/>
          <p:nvPr/>
        </p:nvCxnSpPr>
        <p:spPr>
          <a:xfrm>
            <a:off x="0" y="6850080"/>
            <a:ext cx="11520720" cy="360"/>
          </a:xfrm>
          <a:prstGeom prst="straightConnector1">
            <a:avLst/>
          </a:prstGeom>
          <a:ln w="12700">
            <a:solidFill>
              <a:srgbClr val="000000">
                <a:alpha val="40000"/>
              </a:srgbClr>
            </a:solidFill>
          </a:ln>
        </p:spPr>
      </p:cxnSp>
      <p:sp>
        <p:nvSpPr>
          <p:cNvPr id="161" name="Fußzeilenplatzhalter 4"/>
          <p:cNvSpPr/>
          <p:nvPr/>
        </p:nvSpPr>
        <p:spPr>
          <a:xfrm>
            <a:off x="4399560" y="6851880"/>
            <a:ext cx="5284800" cy="34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8E3F0C6A-425D-44C0-90A5-807C85BCB041}" type="slidenum">
              <a:rPr lang="de-DE" sz="1320" b="0" strike="noStrike" spc="-1">
                <a:solidFill>
                  <a:schemeClr val="dk1"/>
                </a:solidFill>
                <a:latin typeface="Roboto"/>
                <a:ea typeface="Roboto"/>
              </a:rPr>
              <a:t>‹Nr.›</a:t>
            </a:fld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Rectangle 4"/>
          <p:cNvSpPr/>
          <p:nvPr/>
        </p:nvSpPr>
        <p:spPr>
          <a:xfrm>
            <a:off x="181440" y="6850080"/>
            <a:ext cx="544212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320" b="0" strike="noStrike" spc="-1" dirty="0">
                <a:solidFill>
                  <a:schemeClr val="dk1"/>
                </a:solidFill>
                <a:latin typeface="Roboto"/>
                <a:ea typeface="Roboto"/>
              </a:rPr>
              <a:t>07.10.2024 | Fachgruppe Medienforschung</a:t>
            </a:r>
            <a:endParaRPr lang="de-DE" sz="132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3" name="Grafik 9"/>
          <p:cNvPicPr/>
          <p:nvPr/>
        </p:nvPicPr>
        <p:blipFill>
          <a:blip r:embed="rId3"/>
          <a:stretch/>
        </p:blipFill>
        <p:spPr>
          <a:xfrm>
            <a:off x="10638000" y="159840"/>
            <a:ext cx="741960" cy="491040"/>
          </a:xfrm>
          <a:prstGeom prst="rect">
            <a:avLst/>
          </a:prstGeom>
          <a:ln w="0">
            <a:noFill/>
          </a:ln>
        </p:spPr>
      </p:pic>
      <p:sp>
        <p:nvSpPr>
          <p:cNvPr id="164" name="Rechteck 8"/>
          <p:cNvSpPr/>
          <p:nvPr/>
        </p:nvSpPr>
        <p:spPr>
          <a:xfrm>
            <a:off x="-2178000" y="-2785680"/>
            <a:ext cx="14094360" cy="28054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5" name="Rechteck 8"/>
          <p:cNvSpPr/>
          <p:nvPr/>
        </p:nvSpPr>
        <p:spPr>
          <a:xfrm rot="16200000">
            <a:off x="-4948920" y="178848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6" name="Rechteck 8"/>
          <p:cNvSpPr/>
          <p:nvPr/>
        </p:nvSpPr>
        <p:spPr>
          <a:xfrm rot="16200000">
            <a:off x="9072000" y="216720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7" name="Rectangle 5"/>
          <p:cNvSpPr/>
          <p:nvPr/>
        </p:nvSpPr>
        <p:spPr>
          <a:xfrm>
            <a:off x="7439760" y="6850080"/>
            <a:ext cx="389880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1320" b="0" strike="noStrike" spc="-1">
                <a:solidFill>
                  <a:schemeClr val="dk1"/>
                </a:solidFill>
                <a:latin typeface="Roboto"/>
                <a:ea typeface="Roboto"/>
              </a:rPr>
              <a:t>fgmedienforschung	      0371 5312 7406</a:t>
            </a:r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8" name="Picture 2" descr="Shape&#10;&#10;Description automatically generated with low confidence"/>
          <p:cNvPicPr/>
          <p:nvPr/>
        </p:nvPicPr>
        <p:blipFill>
          <a:blip r:embed="rId4"/>
          <a:stretch/>
        </p:blipFill>
        <p:spPr>
          <a:xfrm>
            <a:off x="7858440" y="689724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3" descr="Shape&#10;&#10;Description automatically generated with low confidence"/>
          <p:cNvPicPr/>
          <p:nvPr/>
        </p:nvPicPr>
        <p:blipFill>
          <a:blip r:embed="rId5"/>
          <a:stretch/>
        </p:blipFill>
        <p:spPr>
          <a:xfrm>
            <a:off x="9839880" y="688932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170" name="Picture 4"/>
          <p:cNvPicPr/>
          <p:nvPr/>
        </p:nvPicPr>
        <p:blipFill>
          <a:blip r:embed="rId6"/>
          <a:stretch/>
        </p:blipFill>
        <p:spPr>
          <a:xfrm>
            <a:off x="392400" y="327960"/>
            <a:ext cx="1050480" cy="887040"/>
          </a:xfrm>
          <a:prstGeom prst="rect">
            <a:avLst/>
          </a:prstGeom>
          <a:ln w="0">
            <a:noFill/>
          </a:ln>
        </p:spPr>
      </p:pic>
      <p:sp>
        <p:nvSpPr>
          <p:cNvPr id="171" name="PlaceHolder 1"/>
          <p:cNvSpPr>
            <a:spLocks noGrp="1"/>
          </p:cNvSpPr>
          <p:nvPr>
            <p:ph type="body"/>
          </p:nvPr>
        </p:nvSpPr>
        <p:spPr>
          <a:xfrm>
            <a:off x="717840" y="2319840"/>
            <a:ext cx="3034800" cy="1127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Click icon to add picture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717840" y="3671640"/>
            <a:ext cx="3034800" cy="2989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16000" indent="-216000" defTabSz="864000">
              <a:lnSpc>
                <a:spcPct val="90000"/>
              </a:lnSpc>
              <a:spcBef>
                <a:spcPts val="944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Textmasterformat bearbeiten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  <a:p>
            <a:pPr marL="648000" lvl="1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Zweite Ebene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  <a:p>
            <a:pPr marL="1080000" lvl="2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Dritte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  <a:p>
            <a:pPr marL="1512000" lvl="3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Vierte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  <a:p>
            <a:pPr marL="1944000" lvl="4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Fünfte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7732800" y="3671640"/>
            <a:ext cx="3068640" cy="2989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16000" indent="-216000" defTabSz="864000">
              <a:lnSpc>
                <a:spcPct val="90000"/>
              </a:lnSpc>
              <a:spcBef>
                <a:spcPts val="944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Textmasterformat bearbeiten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  <a:p>
            <a:pPr marL="648000" lvl="1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Zweite Ebene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  <a:p>
            <a:pPr marL="1080000" lvl="2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Dritte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  <a:p>
            <a:pPr marL="1512000" lvl="3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Vierte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  <a:p>
            <a:pPr marL="1944000" lvl="4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Fünfte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7733520" y="2319840"/>
            <a:ext cx="3068640" cy="1127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Bild durch Klicke auf Symbol hinzufügen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title"/>
          </p:nvPr>
        </p:nvSpPr>
        <p:spPr>
          <a:xfrm>
            <a:off x="1332000" y="606240"/>
            <a:ext cx="10006560" cy="49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defTabSz="864000">
              <a:lnSpc>
                <a:spcPct val="90000"/>
              </a:lnSpc>
              <a:buNone/>
            </a:pPr>
            <a:r>
              <a:rPr lang="de-DE" sz="1890" b="1" strike="noStrike" spc="-1">
                <a:solidFill>
                  <a:schemeClr val="lt1"/>
                </a:solidFill>
                <a:latin typeface="Roboto"/>
                <a:ea typeface="Roboto"/>
              </a:rPr>
              <a:t>Titelmasterformat durch Klicken bearbeiten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6" name="PlaceHolder 6"/>
          <p:cNvSpPr>
            <a:spLocks noGrp="1"/>
          </p:cNvSpPr>
          <p:nvPr>
            <p:ph type="body"/>
          </p:nvPr>
        </p:nvSpPr>
        <p:spPr>
          <a:xfrm>
            <a:off x="756720" y="1990080"/>
            <a:ext cx="10006560" cy="49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 algn="ctr" defTabSz="864000">
              <a:lnSpc>
                <a:spcPct val="90000"/>
              </a:lnSpc>
              <a:spcBef>
                <a:spcPts val="944"/>
              </a:spcBef>
              <a:buNone/>
              <a:tabLst>
                <a:tab pos="0" algn="l"/>
              </a:tabLst>
            </a:pPr>
            <a:r>
              <a:rPr lang="de-DE" sz="2270" b="1" strike="noStrike" spc="-1">
                <a:solidFill>
                  <a:schemeClr val="dk1"/>
                </a:solidFill>
                <a:latin typeface="Roboto"/>
                <a:ea typeface="Roboto"/>
              </a:rPr>
              <a:t>Textmasterformat bearbeiten</a:t>
            </a:r>
            <a:endParaRPr lang="en-US" sz="2270" b="0" strike="noStrike" spc="-1">
              <a:solidFill>
                <a:schemeClr val="dk1"/>
              </a:solidFill>
              <a:latin typeface="Roboto"/>
            </a:endParaRPr>
          </a:p>
        </p:txBody>
      </p:sp>
      <p:sp>
        <p:nvSpPr>
          <p:cNvPr id="177" name="PlaceHolder 7"/>
          <p:cNvSpPr>
            <a:spLocks noGrp="1"/>
          </p:cNvSpPr>
          <p:nvPr>
            <p:ph type="body"/>
          </p:nvPr>
        </p:nvSpPr>
        <p:spPr>
          <a:xfrm>
            <a:off x="4224960" y="2319840"/>
            <a:ext cx="3034800" cy="1127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Click icon to add picture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</p:txBody>
      </p:sp>
      <p:sp>
        <p:nvSpPr>
          <p:cNvPr id="178" name="PlaceHolder 8"/>
          <p:cNvSpPr>
            <a:spLocks noGrp="1"/>
          </p:cNvSpPr>
          <p:nvPr>
            <p:ph type="body"/>
          </p:nvPr>
        </p:nvSpPr>
        <p:spPr>
          <a:xfrm>
            <a:off x="4224960" y="3671640"/>
            <a:ext cx="3034800" cy="2989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216000" indent="-216000" defTabSz="864000">
              <a:lnSpc>
                <a:spcPct val="90000"/>
              </a:lnSpc>
              <a:spcBef>
                <a:spcPts val="944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Textmasterformat bearbeiten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  <a:p>
            <a:pPr marL="648000" lvl="1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Zweite Ebene</a:t>
            </a:r>
            <a:endParaRPr lang="en-US" sz="1890" b="0" strike="noStrike" spc="-1">
              <a:solidFill>
                <a:schemeClr val="dk1"/>
              </a:solidFill>
              <a:latin typeface="Roboto"/>
            </a:endParaRPr>
          </a:p>
          <a:p>
            <a:pPr marL="1080000" lvl="2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Dritte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  <a:p>
            <a:pPr marL="1512000" lvl="3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Vierte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  <a:p>
            <a:pPr marL="1944000" lvl="4" indent="-216000" defTabSz="864000">
              <a:lnSpc>
                <a:spcPct val="90000"/>
              </a:lnSpc>
              <a:spcBef>
                <a:spcPts val="473"/>
              </a:spcBef>
              <a:buClr>
                <a:srgbClr val="000000"/>
              </a:buClr>
              <a:buFont typeface="Arial"/>
              <a:buChar char="•"/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Fünfte Ebene</a:t>
            </a:r>
            <a:endParaRPr lang="en-US" sz="189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19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DF5F07"/>
            </a:solidFill>
            <a:round/>
          </a:ln>
        </p:spPr>
      </p:cxnSp>
      <p:cxnSp>
        <p:nvCxnSpPr>
          <p:cNvPr id="6" name="Gerader Verbinder 20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sp>
        <p:nvSpPr>
          <p:cNvPr id="7" name="Rectangle 4"/>
          <p:cNvSpPr/>
          <p:nvPr/>
        </p:nvSpPr>
        <p:spPr>
          <a:xfrm>
            <a:off x="719640" y="6847920"/>
            <a:ext cx="1007748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400" tIns="43200" rIns="86400" bIns="43200" numCol="1" spc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O-Phase Wintersemester 2023 / 2024  ∙  Mentoring für die Studiengänge des IMF  ∙  Fachgruppe Medienforschung  ∙  Larissa Flade – Stefan Neubauer - Philipp Fabritius – Nico </a:t>
            </a:r>
            <a:r>
              <a:rPr lang="de-DE" sz="1000" b="0" strike="noStrike" spc="-1" dirty="0" err="1">
                <a:solidFill>
                  <a:schemeClr val="dk1"/>
                </a:solidFill>
                <a:latin typeface="Roboto Condensed Light"/>
                <a:ea typeface="Roboto Condensed Light"/>
              </a:rPr>
              <a:t>Stolzenbach</a:t>
            </a: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 ∙  07.10.2024</a:t>
            </a:r>
            <a:endParaRPr lang="de-DE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Fußzeilenplatzhalter 4"/>
          <p:cNvSpPr/>
          <p:nvPr/>
        </p:nvSpPr>
        <p:spPr>
          <a:xfrm>
            <a:off x="10800720" y="6847920"/>
            <a:ext cx="7160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A14C42CE-F24D-494B-953F-BDD9A88BE673}" type="slidenum">
              <a:rPr lang="de-DE" sz="1050" b="0" strike="noStrike" spc="-1">
                <a:solidFill>
                  <a:schemeClr val="dk1"/>
                </a:solidFill>
                <a:latin typeface="Roboto Condensed Light"/>
                <a:ea typeface="Roboto Condensed Light"/>
              </a:rPr>
              <a:t>‹Nr.›</a:t>
            </a:fld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9" name="Gerader Verbinder 24"/>
          <p:cNvCxnSpPr/>
          <p:nvPr/>
        </p:nvCxnSpPr>
        <p:spPr>
          <a:xfrm>
            <a:off x="10800720" y="6847560"/>
            <a:ext cx="720" cy="352440"/>
          </a:xfrm>
          <a:prstGeom prst="straightConnector1">
            <a:avLst/>
          </a:prstGeom>
          <a:ln w="12700">
            <a:solidFill>
              <a:srgbClr val="9D9C9C"/>
            </a:solidFill>
            <a:round/>
          </a:ln>
        </p:spPr>
      </p:cxnSp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76000" y="286920"/>
            <a:ext cx="10367640" cy="120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Format des Titeltextes durch Klicken bearbeiten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76000" y="1684440"/>
            <a:ext cx="10367640" cy="417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 l="-2999" r="-299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9" name="Gerader Verbinder 13"/>
          <p:cNvCxnSpPr/>
          <p:nvPr/>
        </p:nvCxnSpPr>
        <p:spPr>
          <a:xfrm>
            <a:off x="1947600" y="349920"/>
            <a:ext cx="360" cy="8683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grpSp>
        <p:nvGrpSpPr>
          <p:cNvPr id="180" name="Group 16"/>
          <p:cNvGrpSpPr/>
          <p:nvPr/>
        </p:nvGrpSpPr>
        <p:grpSpPr>
          <a:xfrm>
            <a:off x="-2058480" y="-2557440"/>
            <a:ext cx="13846680" cy="6229080"/>
            <a:chOff x="-2058480" y="-2557440"/>
            <a:chExt cx="13846680" cy="6229080"/>
          </a:xfrm>
        </p:grpSpPr>
        <p:sp>
          <p:nvSpPr>
            <p:cNvPr id="181" name="Rechteck 8"/>
            <p:cNvSpPr/>
            <p:nvPr/>
          </p:nvSpPr>
          <p:spPr>
            <a:xfrm rot="20542200">
              <a:off x="-1036080" y="-1105200"/>
              <a:ext cx="9968040" cy="273708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182" name="Rechteck 8"/>
            <p:cNvSpPr/>
            <p:nvPr/>
          </p:nvSpPr>
          <p:spPr>
            <a:xfrm rot="19371000">
              <a:off x="-1665000" y="-1094400"/>
              <a:ext cx="5954400" cy="3303360"/>
            </a:xfrm>
            <a:prstGeom prst="rect">
              <a:avLst/>
            </a:prstGeom>
            <a:solidFill>
              <a:srgbClr val="5D38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183" name="Rechteck 8"/>
            <p:cNvSpPr/>
            <p:nvPr/>
          </p:nvSpPr>
          <p:spPr>
            <a:xfrm rot="21303600">
              <a:off x="-824760" y="-692640"/>
              <a:ext cx="12518280" cy="273708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Arial"/>
              </a:endParaRPr>
            </a:p>
          </p:txBody>
        </p:sp>
      </p:grpSp>
      <p:cxnSp>
        <p:nvCxnSpPr>
          <p:cNvPr id="184" name="Gerader Verbinder 9"/>
          <p:cNvCxnSpPr/>
          <p:nvPr/>
        </p:nvCxnSpPr>
        <p:spPr>
          <a:xfrm>
            <a:off x="0" y="6850080"/>
            <a:ext cx="11520720" cy="360"/>
          </a:xfrm>
          <a:prstGeom prst="straightConnector1">
            <a:avLst/>
          </a:prstGeom>
          <a:ln w="12700">
            <a:solidFill>
              <a:srgbClr val="000000">
                <a:alpha val="40000"/>
              </a:srgbClr>
            </a:solidFill>
            <a:round/>
          </a:ln>
        </p:spPr>
      </p:cxnSp>
      <p:sp>
        <p:nvSpPr>
          <p:cNvPr id="185" name="Rectangle 4"/>
          <p:cNvSpPr/>
          <p:nvPr/>
        </p:nvSpPr>
        <p:spPr>
          <a:xfrm>
            <a:off x="181440" y="6850080"/>
            <a:ext cx="544212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320" b="0" strike="noStrike" spc="-1" dirty="0">
                <a:solidFill>
                  <a:schemeClr val="lt1"/>
                </a:solidFill>
                <a:latin typeface="Roboto"/>
                <a:ea typeface="Roboto"/>
              </a:rPr>
              <a:t>07.10.2024 | Fachgruppe Medienforschung</a:t>
            </a:r>
            <a:endParaRPr lang="de-DE" sz="132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Rectangle 5"/>
          <p:cNvSpPr/>
          <p:nvPr/>
        </p:nvSpPr>
        <p:spPr>
          <a:xfrm>
            <a:off x="7439760" y="6850080"/>
            <a:ext cx="389880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1320" b="0" strike="noStrike" spc="-1">
                <a:solidFill>
                  <a:schemeClr val="lt1"/>
                </a:solidFill>
                <a:latin typeface="Roboto"/>
                <a:ea typeface="Roboto"/>
              </a:rPr>
              <a:t>fgmedienforschung	      0371 5312 7406</a:t>
            </a:r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7" name="Grafik 2"/>
          <p:cNvPicPr/>
          <p:nvPr/>
        </p:nvPicPr>
        <p:blipFill>
          <a:blip r:embed="rId4"/>
          <a:stretch/>
        </p:blipFill>
        <p:spPr>
          <a:xfrm>
            <a:off x="9880200" y="349200"/>
            <a:ext cx="1311120" cy="86796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6"/>
          <p:cNvPicPr/>
          <p:nvPr/>
        </p:nvPicPr>
        <p:blipFill>
          <a:blip r:embed="rId5"/>
          <a:stretch/>
        </p:blipFill>
        <p:spPr>
          <a:xfrm>
            <a:off x="392400" y="327960"/>
            <a:ext cx="1123200" cy="948600"/>
          </a:xfrm>
          <a:prstGeom prst="rect">
            <a:avLst/>
          </a:prstGeom>
          <a:ln w="0">
            <a:noFill/>
          </a:ln>
        </p:spPr>
      </p:pic>
      <p:sp>
        <p:nvSpPr>
          <p:cNvPr id="189" name="Rechteck 8"/>
          <p:cNvSpPr/>
          <p:nvPr/>
        </p:nvSpPr>
        <p:spPr>
          <a:xfrm>
            <a:off x="-2178000" y="-2756880"/>
            <a:ext cx="14094360" cy="27766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90" name="Rechteck 8"/>
          <p:cNvSpPr/>
          <p:nvPr/>
        </p:nvSpPr>
        <p:spPr>
          <a:xfrm rot="16200000">
            <a:off x="-4948920" y="178848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91" name="Rechteck 8"/>
          <p:cNvSpPr/>
          <p:nvPr/>
        </p:nvSpPr>
        <p:spPr>
          <a:xfrm rot="16200000">
            <a:off x="9072000" y="216720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92" name="Picture 2" descr="Shape&#10;&#10;Description automatically generated with low confidence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858440" y="689724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3" descr="Shape&#10;&#10;Description automatically generated with low confidence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9839880" y="6889320"/>
            <a:ext cx="241200" cy="267840"/>
          </a:xfrm>
          <a:prstGeom prst="rect">
            <a:avLst/>
          </a:prstGeom>
          <a:ln w="0">
            <a:noFill/>
          </a:ln>
        </p:spPr>
      </p:pic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1776240" y="825120"/>
            <a:ext cx="9401040" cy="93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640" b="1" strike="noStrike" spc="-1">
                <a:solidFill>
                  <a:schemeClr val="lt1"/>
                </a:solidFill>
                <a:latin typeface="Roboto"/>
                <a:ea typeface="Roboto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1858680" y="2587680"/>
            <a:ext cx="7802280" cy="75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00000"/>
              </a:lnSpc>
              <a:spcBef>
                <a:spcPts val="454"/>
              </a:spcBef>
              <a:buNone/>
              <a:tabLst>
                <a:tab pos="0" algn="l"/>
              </a:tabLst>
            </a:pPr>
            <a:r>
              <a:rPr lang="en-US" sz="2270" b="1" strike="noStrike" spc="-1">
                <a:solidFill>
                  <a:schemeClr val="dk1"/>
                </a:solidFill>
                <a:latin typeface="Roboto"/>
                <a:ea typeface="Roboto"/>
              </a:rPr>
              <a:t>Click to edit Master text styles</a:t>
            </a:r>
            <a:endParaRPr lang="en-US" sz="227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820080" y="2587680"/>
            <a:ext cx="10281600" cy="348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Click icon to add picture</a:t>
            </a:r>
            <a:endParaRPr lang="en-US" sz="189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 l="-2999" r="-299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Gerader Verbinder 13"/>
          <p:cNvCxnSpPr/>
          <p:nvPr/>
        </p:nvCxnSpPr>
        <p:spPr>
          <a:xfrm>
            <a:off x="1947600" y="349920"/>
            <a:ext cx="360" cy="8683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grpSp>
        <p:nvGrpSpPr>
          <p:cNvPr id="198" name="Group 16"/>
          <p:cNvGrpSpPr/>
          <p:nvPr/>
        </p:nvGrpSpPr>
        <p:grpSpPr>
          <a:xfrm>
            <a:off x="-2058480" y="-2557440"/>
            <a:ext cx="13846680" cy="6229080"/>
            <a:chOff x="-2058480" y="-2557440"/>
            <a:chExt cx="13846680" cy="6229080"/>
          </a:xfrm>
        </p:grpSpPr>
        <p:sp>
          <p:nvSpPr>
            <p:cNvPr id="199" name="Rechteck 8"/>
            <p:cNvSpPr/>
            <p:nvPr/>
          </p:nvSpPr>
          <p:spPr>
            <a:xfrm rot="20542200">
              <a:off x="-1036080" y="-1105200"/>
              <a:ext cx="9968040" cy="273708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200" name="Rechteck 8"/>
            <p:cNvSpPr/>
            <p:nvPr/>
          </p:nvSpPr>
          <p:spPr>
            <a:xfrm rot="19371000">
              <a:off x="-1665000" y="-1094400"/>
              <a:ext cx="5954400" cy="3303360"/>
            </a:xfrm>
            <a:prstGeom prst="rect">
              <a:avLst/>
            </a:prstGeom>
            <a:solidFill>
              <a:srgbClr val="5D38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201" name="Rechteck 8"/>
            <p:cNvSpPr/>
            <p:nvPr/>
          </p:nvSpPr>
          <p:spPr>
            <a:xfrm rot="21303600">
              <a:off x="-824760" y="-692640"/>
              <a:ext cx="12518280" cy="273708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Arial"/>
              </a:endParaRPr>
            </a:p>
          </p:txBody>
        </p:sp>
      </p:grpSp>
      <p:cxnSp>
        <p:nvCxnSpPr>
          <p:cNvPr id="202" name="Gerader Verbinder 9"/>
          <p:cNvCxnSpPr/>
          <p:nvPr/>
        </p:nvCxnSpPr>
        <p:spPr>
          <a:xfrm>
            <a:off x="0" y="6850080"/>
            <a:ext cx="11520720" cy="360"/>
          </a:xfrm>
          <a:prstGeom prst="straightConnector1">
            <a:avLst/>
          </a:prstGeom>
          <a:ln w="12700">
            <a:solidFill>
              <a:srgbClr val="000000">
                <a:alpha val="40000"/>
              </a:srgbClr>
            </a:solidFill>
            <a:round/>
          </a:ln>
        </p:spPr>
      </p:cxnSp>
      <p:sp>
        <p:nvSpPr>
          <p:cNvPr id="203" name="Rectangle 4"/>
          <p:cNvSpPr/>
          <p:nvPr/>
        </p:nvSpPr>
        <p:spPr>
          <a:xfrm>
            <a:off x="181440" y="6850080"/>
            <a:ext cx="544212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320" b="0" strike="noStrike" spc="-1" dirty="0">
                <a:solidFill>
                  <a:schemeClr val="lt1"/>
                </a:solidFill>
                <a:latin typeface="Roboto"/>
                <a:ea typeface="Roboto"/>
              </a:rPr>
              <a:t>06.10.2024 | Fachgruppe Medienforschung</a:t>
            </a:r>
            <a:endParaRPr lang="de-DE" sz="132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Rectangle 5"/>
          <p:cNvSpPr/>
          <p:nvPr/>
        </p:nvSpPr>
        <p:spPr>
          <a:xfrm>
            <a:off x="7439760" y="6850080"/>
            <a:ext cx="389880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1320" b="0" strike="noStrike" spc="-1">
                <a:solidFill>
                  <a:schemeClr val="lt1"/>
                </a:solidFill>
                <a:latin typeface="Roboto"/>
                <a:ea typeface="Roboto"/>
              </a:rPr>
              <a:t>fgmedienforschung	      0371 5312 7406</a:t>
            </a:r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5" name="Grafik 2"/>
          <p:cNvPicPr/>
          <p:nvPr/>
        </p:nvPicPr>
        <p:blipFill>
          <a:blip r:embed="rId4"/>
          <a:stretch/>
        </p:blipFill>
        <p:spPr>
          <a:xfrm>
            <a:off x="9880200" y="349200"/>
            <a:ext cx="1311120" cy="86796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6"/>
          <p:cNvPicPr/>
          <p:nvPr/>
        </p:nvPicPr>
        <p:blipFill>
          <a:blip r:embed="rId5"/>
          <a:stretch/>
        </p:blipFill>
        <p:spPr>
          <a:xfrm>
            <a:off x="392400" y="327960"/>
            <a:ext cx="1123200" cy="948600"/>
          </a:xfrm>
          <a:prstGeom prst="rect">
            <a:avLst/>
          </a:prstGeom>
          <a:ln w="0">
            <a:noFill/>
          </a:ln>
        </p:spPr>
      </p:pic>
      <p:sp>
        <p:nvSpPr>
          <p:cNvPr id="207" name="Rechteck 8"/>
          <p:cNvSpPr/>
          <p:nvPr/>
        </p:nvSpPr>
        <p:spPr>
          <a:xfrm>
            <a:off x="-2178000" y="-2756880"/>
            <a:ext cx="14094360" cy="27766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208" name="Rechteck 8"/>
          <p:cNvSpPr/>
          <p:nvPr/>
        </p:nvSpPr>
        <p:spPr>
          <a:xfrm rot="16200000">
            <a:off x="-4948920" y="178848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209" name="Rechteck 8"/>
          <p:cNvSpPr/>
          <p:nvPr/>
        </p:nvSpPr>
        <p:spPr>
          <a:xfrm rot="16200000">
            <a:off x="9072000" y="216720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10" name="Picture 2" descr="Shape&#10;&#10;Description automatically generated with low confidence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858440" y="689724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3" descr="Shape&#10;&#10;Description automatically generated with low confidence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9839880" y="6889320"/>
            <a:ext cx="241200" cy="267840"/>
          </a:xfrm>
          <a:prstGeom prst="rect">
            <a:avLst/>
          </a:prstGeom>
          <a:ln w="0">
            <a:noFill/>
          </a:ln>
        </p:spPr>
      </p:pic>
      <p:sp>
        <p:nvSpPr>
          <p:cNvPr id="212" name="PlaceHolder 1"/>
          <p:cNvSpPr>
            <a:spLocks noGrp="1"/>
          </p:cNvSpPr>
          <p:nvPr>
            <p:ph type="body"/>
          </p:nvPr>
        </p:nvSpPr>
        <p:spPr>
          <a:xfrm>
            <a:off x="0" y="3355560"/>
            <a:ext cx="2561760" cy="1747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Click icon to add picture</a:t>
            </a:r>
            <a:endParaRPr lang="en-US" sz="189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2562120" y="3355560"/>
            <a:ext cx="4937040" cy="1747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Click icon to add picture</a:t>
            </a:r>
            <a:endParaRPr lang="en-US" sz="189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7502760" y="3355560"/>
            <a:ext cx="4017240" cy="1747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Click icon to add picture</a:t>
            </a:r>
            <a:endParaRPr lang="en-US" sz="189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316440" y="5459760"/>
            <a:ext cx="1327320" cy="104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Logo</a:t>
            </a:r>
            <a:endParaRPr lang="en-US" sz="189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6" name="PlaceHolder 5"/>
          <p:cNvSpPr>
            <a:spLocks noGrp="1"/>
          </p:cNvSpPr>
          <p:nvPr>
            <p:ph type="body"/>
          </p:nvPr>
        </p:nvSpPr>
        <p:spPr>
          <a:xfrm>
            <a:off x="2256120" y="5394960"/>
            <a:ext cx="8980560" cy="1113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00000"/>
              </a:lnSpc>
              <a:spcBef>
                <a:spcPts val="377"/>
              </a:spcBef>
              <a:buNone/>
              <a:tabLst>
                <a:tab pos="0" algn="l"/>
              </a:tabLst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Click to edit Master text styles</a:t>
            </a:r>
            <a:endParaRPr lang="en-US" sz="189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7" name="PlaceHolder 6"/>
          <p:cNvSpPr>
            <a:spLocks noGrp="1"/>
          </p:cNvSpPr>
          <p:nvPr>
            <p:ph type="title"/>
          </p:nvPr>
        </p:nvSpPr>
        <p:spPr>
          <a:xfrm>
            <a:off x="1776240" y="825120"/>
            <a:ext cx="9401040" cy="93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640" b="1" strike="noStrike" spc="-1">
                <a:solidFill>
                  <a:schemeClr val="lt1"/>
                </a:solidFill>
                <a:latin typeface="Roboto"/>
                <a:ea typeface="Roboto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8" name="PlaceHolder 7"/>
          <p:cNvSpPr>
            <a:spLocks noGrp="1"/>
          </p:cNvSpPr>
          <p:nvPr>
            <p:ph type="body"/>
          </p:nvPr>
        </p:nvSpPr>
        <p:spPr>
          <a:xfrm>
            <a:off x="1858680" y="2587680"/>
            <a:ext cx="7802280" cy="75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00000"/>
              </a:lnSpc>
              <a:spcBef>
                <a:spcPts val="454"/>
              </a:spcBef>
              <a:buNone/>
              <a:tabLst>
                <a:tab pos="0" algn="l"/>
              </a:tabLst>
            </a:pPr>
            <a:r>
              <a:rPr lang="en-US" sz="2270" b="1" strike="noStrike" spc="-1">
                <a:solidFill>
                  <a:schemeClr val="dk1"/>
                </a:solidFill>
                <a:latin typeface="Roboto"/>
                <a:ea typeface="Roboto"/>
              </a:rPr>
              <a:t>Click to edit Master text styles</a:t>
            </a:r>
            <a:endParaRPr lang="en-US" sz="227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 l="-2999" r="-299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9" name="Gerader Verbinder 13"/>
          <p:cNvCxnSpPr/>
          <p:nvPr/>
        </p:nvCxnSpPr>
        <p:spPr>
          <a:xfrm>
            <a:off x="1947600" y="349920"/>
            <a:ext cx="360" cy="8683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grpSp>
        <p:nvGrpSpPr>
          <p:cNvPr id="220" name="Group 16"/>
          <p:cNvGrpSpPr/>
          <p:nvPr/>
        </p:nvGrpSpPr>
        <p:grpSpPr>
          <a:xfrm>
            <a:off x="-2058480" y="-2557440"/>
            <a:ext cx="13846680" cy="6229080"/>
            <a:chOff x="-2058480" y="-2557440"/>
            <a:chExt cx="13846680" cy="6229080"/>
          </a:xfrm>
        </p:grpSpPr>
        <p:sp>
          <p:nvSpPr>
            <p:cNvPr id="221" name="Rechteck 8"/>
            <p:cNvSpPr/>
            <p:nvPr/>
          </p:nvSpPr>
          <p:spPr>
            <a:xfrm rot="20542200">
              <a:off x="-1036080" y="-1105200"/>
              <a:ext cx="9968040" cy="273708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222" name="Rechteck 8"/>
            <p:cNvSpPr/>
            <p:nvPr/>
          </p:nvSpPr>
          <p:spPr>
            <a:xfrm rot="19371000">
              <a:off x="-1665000" y="-1094400"/>
              <a:ext cx="5954400" cy="3303360"/>
            </a:xfrm>
            <a:prstGeom prst="rect">
              <a:avLst/>
            </a:prstGeom>
            <a:solidFill>
              <a:srgbClr val="5D38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223" name="Rechteck 8"/>
            <p:cNvSpPr/>
            <p:nvPr/>
          </p:nvSpPr>
          <p:spPr>
            <a:xfrm rot="21303600">
              <a:off x="-824760" y="-692640"/>
              <a:ext cx="12518280" cy="273708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Arial"/>
              </a:endParaRPr>
            </a:p>
          </p:txBody>
        </p:sp>
      </p:grpSp>
      <p:cxnSp>
        <p:nvCxnSpPr>
          <p:cNvPr id="224" name="Gerader Verbinder 9"/>
          <p:cNvCxnSpPr/>
          <p:nvPr/>
        </p:nvCxnSpPr>
        <p:spPr>
          <a:xfrm>
            <a:off x="0" y="6850080"/>
            <a:ext cx="11520720" cy="360"/>
          </a:xfrm>
          <a:prstGeom prst="straightConnector1">
            <a:avLst/>
          </a:prstGeom>
          <a:ln w="12700">
            <a:solidFill>
              <a:srgbClr val="000000">
                <a:alpha val="40000"/>
              </a:srgbClr>
            </a:solidFill>
            <a:round/>
          </a:ln>
        </p:spPr>
      </p:cxnSp>
      <p:sp>
        <p:nvSpPr>
          <p:cNvPr id="225" name="Rectangle 4"/>
          <p:cNvSpPr/>
          <p:nvPr/>
        </p:nvSpPr>
        <p:spPr>
          <a:xfrm>
            <a:off x="181440" y="6850080"/>
            <a:ext cx="544212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320" b="0" strike="noStrike" spc="-1" dirty="0">
                <a:solidFill>
                  <a:schemeClr val="lt1"/>
                </a:solidFill>
                <a:latin typeface="Roboto"/>
                <a:ea typeface="Roboto"/>
              </a:rPr>
              <a:t>06.10.2024 | Fachgruppe Medienforschung</a:t>
            </a:r>
            <a:endParaRPr lang="de-DE" sz="132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Rectangle 5"/>
          <p:cNvSpPr/>
          <p:nvPr/>
        </p:nvSpPr>
        <p:spPr>
          <a:xfrm>
            <a:off x="7439760" y="6850080"/>
            <a:ext cx="389880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1320" b="0" strike="noStrike" spc="-1">
                <a:solidFill>
                  <a:schemeClr val="lt1"/>
                </a:solidFill>
                <a:latin typeface="Roboto"/>
                <a:ea typeface="Roboto"/>
              </a:rPr>
              <a:t>fgmedienforschung	      0371 5312 7406</a:t>
            </a:r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7" name="Grafik 2"/>
          <p:cNvPicPr/>
          <p:nvPr/>
        </p:nvPicPr>
        <p:blipFill>
          <a:blip r:embed="rId4"/>
          <a:stretch/>
        </p:blipFill>
        <p:spPr>
          <a:xfrm>
            <a:off x="9880200" y="349200"/>
            <a:ext cx="1311120" cy="86796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6"/>
          <p:cNvPicPr/>
          <p:nvPr/>
        </p:nvPicPr>
        <p:blipFill>
          <a:blip r:embed="rId5"/>
          <a:stretch/>
        </p:blipFill>
        <p:spPr>
          <a:xfrm>
            <a:off x="392400" y="327960"/>
            <a:ext cx="1123200" cy="948600"/>
          </a:xfrm>
          <a:prstGeom prst="rect">
            <a:avLst/>
          </a:prstGeom>
          <a:ln w="0">
            <a:noFill/>
          </a:ln>
        </p:spPr>
      </p:pic>
      <p:sp>
        <p:nvSpPr>
          <p:cNvPr id="229" name="Rechteck 8"/>
          <p:cNvSpPr/>
          <p:nvPr/>
        </p:nvSpPr>
        <p:spPr>
          <a:xfrm>
            <a:off x="-2178000" y="-2756880"/>
            <a:ext cx="14094360" cy="27766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230" name="Rechteck 8"/>
          <p:cNvSpPr/>
          <p:nvPr/>
        </p:nvSpPr>
        <p:spPr>
          <a:xfrm rot="16200000">
            <a:off x="-4948920" y="178848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231" name="Rechteck 8"/>
          <p:cNvSpPr/>
          <p:nvPr/>
        </p:nvSpPr>
        <p:spPr>
          <a:xfrm rot="16200000">
            <a:off x="9072000" y="216720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32" name="Picture 2" descr="Shape&#10;&#10;Description automatically generated with low confidence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858440" y="689724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3" descr="Shape&#10;&#10;Description automatically generated with low confidence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9839880" y="6889320"/>
            <a:ext cx="241200" cy="267840"/>
          </a:xfrm>
          <a:prstGeom prst="rect">
            <a:avLst/>
          </a:prstGeom>
          <a:ln w="0">
            <a:noFill/>
          </a:ln>
        </p:spPr>
      </p:pic>
      <p:sp>
        <p:nvSpPr>
          <p:cNvPr id="234" name="PlaceHolder 1"/>
          <p:cNvSpPr>
            <a:spLocks noGrp="1"/>
          </p:cNvSpPr>
          <p:nvPr>
            <p:ph type="body"/>
          </p:nvPr>
        </p:nvSpPr>
        <p:spPr>
          <a:xfrm>
            <a:off x="0" y="5392080"/>
            <a:ext cx="1327320" cy="1449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890" b="0" strike="noStrike" spc="-1">
                <a:solidFill>
                  <a:schemeClr val="dk1"/>
                </a:solidFill>
                <a:latin typeface="Roboto"/>
                <a:ea typeface="Roboto"/>
              </a:rPr>
              <a:t>Logo</a:t>
            </a:r>
            <a:endParaRPr lang="en-US" sz="189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2562120" y="3599640"/>
            <a:ext cx="8957880" cy="324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Click icon to add picture</a:t>
            </a:r>
            <a:endParaRPr lang="en-US" sz="189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title"/>
          </p:nvPr>
        </p:nvSpPr>
        <p:spPr>
          <a:xfrm>
            <a:off x="1776240" y="825120"/>
            <a:ext cx="9401040" cy="93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640" b="1" strike="noStrike" spc="-1">
                <a:solidFill>
                  <a:schemeClr val="lt1"/>
                </a:solidFill>
                <a:latin typeface="Roboto"/>
                <a:ea typeface="Roboto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1858680" y="2587680"/>
            <a:ext cx="7802280" cy="75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00000"/>
              </a:lnSpc>
              <a:spcBef>
                <a:spcPts val="454"/>
              </a:spcBef>
              <a:buNone/>
              <a:tabLst>
                <a:tab pos="0" algn="l"/>
              </a:tabLst>
            </a:pPr>
            <a:r>
              <a:rPr lang="en-US" sz="2270" b="1" strike="noStrike" spc="-1">
                <a:solidFill>
                  <a:schemeClr val="dk1"/>
                </a:solidFill>
                <a:latin typeface="Roboto"/>
                <a:ea typeface="Roboto"/>
              </a:rPr>
              <a:t>Click to edit Master text styles</a:t>
            </a:r>
            <a:endParaRPr lang="en-US" sz="227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 l="-2999" r="-299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" name="Gerader Verbinder 13"/>
          <p:cNvCxnSpPr/>
          <p:nvPr/>
        </p:nvCxnSpPr>
        <p:spPr>
          <a:xfrm>
            <a:off x="1947600" y="349920"/>
            <a:ext cx="360" cy="8683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grpSp>
        <p:nvGrpSpPr>
          <p:cNvPr id="239" name="Group 16"/>
          <p:cNvGrpSpPr/>
          <p:nvPr/>
        </p:nvGrpSpPr>
        <p:grpSpPr>
          <a:xfrm>
            <a:off x="-2058480" y="-2557440"/>
            <a:ext cx="13846680" cy="6229080"/>
            <a:chOff x="-2058480" y="-2557440"/>
            <a:chExt cx="13846680" cy="6229080"/>
          </a:xfrm>
        </p:grpSpPr>
        <p:sp>
          <p:nvSpPr>
            <p:cNvPr id="240" name="Rechteck 8"/>
            <p:cNvSpPr/>
            <p:nvPr/>
          </p:nvSpPr>
          <p:spPr>
            <a:xfrm rot="20542200">
              <a:off x="-1036080" y="-1105200"/>
              <a:ext cx="9968040" cy="273708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241" name="Rechteck 8"/>
            <p:cNvSpPr/>
            <p:nvPr/>
          </p:nvSpPr>
          <p:spPr>
            <a:xfrm rot="19371000">
              <a:off x="-1665000" y="-1094400"/>
              <a:ext cx="5954400" cy="3303360"/>
            </a:xfrm>
            <a:prstGeom prst="rect">
              <a:avLst/>
            </a:prstGeom>
            <a:solidFill>
              <a:srgbClr val="5D38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242" name="Rechteck 8"/>
            <p:cNvSpPr/>
            <p:nvPr/>
          </p:nvSpPr>
          <p:spPr>
            <a:xfrm rot="21303600">
              <a:off x="-824760" y="-692640"/>
              <a:ext cx="12518280" cy="273708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Arial"/>
              </a:endParaRPr>
            </a:p>
          </p:txBody>
        </p:sp>
      </p:grpSp>
      <p:cxnSp>
        <p:nvCxnSpPr>
          <p:cNvPr id="243" name="Gerader Verbinder 9"/>
          <p:cNvCxnSpPr/>
          <p:nvPr/>
        </p:nvCxnSpPr>
        <p:spPr>
          <a:xfrm>
            <a:off x="0" y="6850080"/>
            <a:ext cx="11520720" cy="360"/>
          </a:xfrm>
          <a:prstGeom prst="straightConnector1">
            <a:avLst/>
          </a:prstGeom>
          <a:ln w="12700">
            <a:solidFill>
              <a:srgbClr val="000000">
                <a:alpha val="40000"/>
              </a:srgbClr>
            </a:solidFill>
            <a:round/>
          </a:ln>
        </p:spPr>
      </p:cxnSp>
      <p:sp>
        <p:nvSpPr>
          <p:cNvPr id="244" name="Rectangle 4"/>
          <p:cNvSpPr/>
          <p:nvPr/>
        </p:nvSpPr>
        <p:spPr>
          <a:xfrm>
            <a:off x="181440" y="6850080"/>
            <a:ext cx="544212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320" b="0" strike="noStrike" spc="-1" dirty="0">
                <a:solidFill>
                  <a:schemeClr val="lt1"/>
                </a:solidFill>
                <a:latin typeface="Roboto"/>
                <a:ea typeface="Roboto"/>
              </a:rPr>
              <a:t>06.10.2024 | Fachgruppe Medienforschung</a:t>
            </a:r>
            <a:endParaRPr lang="de-DE" sz="132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Rectangle 5"/>
          <p:cNvSpPr/>
          <p:nvPr/>
        </p:nvSpPr>
        <p:spPr>
          <a:xfrm>
            <a:off x="7439760" y="6850080"/>
            <a:ext cx="389880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1320" b="0" strike="noStrike" spc="-1">
                <a:solidFill>
                  <a:schemeClr val="lt1"/>
                </a:solidFill>
                <a:latin typeface="Roboto"/>
                <a:ea typeface="Roboto"/>
              </a:rPr>
              <a:t>fgmedienforschung	      0371 5312 7406</a:t>
            </a:r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6" name="Grafik 2"/>
          <p:cNvPicPr/>
          <p:nvPr/>
        </p:nvPicPr>
        <p:blipFill>
          <a:blip r:embed="rId4"/>
          <a:stretch/>
        </p:blipFill>
        <p:spPr>
          <a:xfrm>
            <a:off x="9880200" y="349200"/>
            <a:ext cx="1311120" cy="86796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6"/>
          <p:cNvPicPr/>
          <p:nvPr/>
        </p:nvPicPr>
        <p:blipFill>
          <a:blip r:embed="rId5"/>
          <a:stretch/>
        </p:blipFill>
        <p:spPr>
          <a:xfrm>
            <a:off x="392400" y="327960"/>
            <a:ext cx="1123200" cy="948600"/>
          </a:xfrm>
          <a:prstGeom prst="rect">
            <a:avLst/>
          </a:prstGeom>
          <a:ln w="0">
            <a:noFill/>
          </a:ln>
        </p:spPr>
      </p:pic>
      <p:sp>
        <p:nvSpPr>
          <p:cNvPr id="248" name="Rechteck 8"/>
          <p:cNvSpPr/>
          <p:nvPr/>
        </p:nvSpPr>
        <p:spPr>
          <a:xfrm>
            <a:off x="-2178000" y="-2756880"/>
            <a:ext cx="14094360" cy="27766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249" name="Rechteck 8"/>
          <p:cNvSpPr/>
          <p:nvPr/>
        </p:nvSpPr>
        <p:spPr>
          <a:xfrm rot="16200000">
            <a:off x="-4948920" y="178848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250" name="Rechteck 8"/>
          <p:cNvSpPr/>
          <p:nvPr/>
        </p:nvSpPr>
        <p:spPr>
          <a:xfrm rot="16200000">
            <a:off x="9072000" y="216720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51" name="Picture 2" descr="Shape&#10;&#10;Description automatically generated with low confidence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858440" y="689724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Shape&#10;&#10;Description automatically generated with low confidence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9839880" y="6889320"/>
            <a:ext cx="241200" cy="267840"/>
          </a:xfrm>
          <a:prstGeom prst="rect">
            <a:avLst/>
          </a:prstGeom>
          <a:ln w="0">
            <a:noFill/>
          </a:ln>
        </p:spPr>
      </p:pic>
      <p:sp>
        <p:nvSpPr>
          <p:cNvPr id="253" name="PlaceHolder 1"/>
          <p:cNvSpPr>
            <a:spLocks noGrp="1"/>
          </p:cNvSpPr>
          <p:nvPr>
            <p:ph type="body"/>
          </p:nvPr>
        </p:nvSpPr>
        <p:spPr>
          <a:xfrm>
            <a:off x="0" y="3299760"/>
            <a:ext cx="2994840" cy="1603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Click icon to add picture</a:t>
            </a:r>
            <a:endParaRPr lang="en-US" sz="189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3002400" y="3299760"/>
            <a:ext cx="4658400" cy="1603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Click icon to add picture</a:t>
            </a:r>
            <a:endParaRPr lang="en-US" sz="189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body"/>
          </p:nvPr>
        </p:nvSpPr>
        <p:spPr>
          <a:xfrm>
            <a:off x="7668360" y="3299760"/>
            <a:ext cx="3851640" cy="1603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90" b="0" strike="noStrike" spc="-1">
                <a:solidFill>
                  <a:schemeClr val="dk1"/>
                </a:solidFill>
                <a:latin typeface="Roboto"/>
                <a:ea typeface="Roboto"/>
              </a:rPr>
              <a:t>Click icon to add picture</a:t>
            </a:r>
            <a:endParaRPr lang="en-US" sz="189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body"/>
          </p:nvPr>
        </p:nvSpPr>
        <p:spPr>
          <a:xfrm>
            <a:off x="316440" y="5184000"/>
            <a:ext cx="1092024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00000"/>
              </a:lnSpc>
              <a:spcBef>
                <a:spcPts val="454"/>
              </a:spcBef>
              <a:buNone/>
              <a:tabLst>
                <a:tab pos="0" algn="l"/>
              </a:tabLst>
            </a:pPr>
            <a:r>
              <a:rPr lang="en-US" sz="2270" b="1" strike="noStrike" spc="-1">
                <a:solidFill>
                  <a:schemeClr val="dk1"/>
                </a:solidFill>
                <a:latin typeface="Roboto"/>
                <a:ea typeface="Roboto"/>
              </a:rPr>
              <a:t>Click to edit Master text styles</a:t>
            </a:r>
            <a:endParaRPr lang="en-US" sz="227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57" name="PlaceHolder 5"/>
          <p:cNvSpPr>
            <a:spLocks noGrp="1"/>
          </p:cNvSpPr>
          <p:nvPr>
            <p:ph type="title"/>
          </p:nvPr>
        </p:nvSpPr>
        <p:spPr>
          <a:xfrm>
            <a:off x="1776240" y="825120"/>
            <a:ext cx="9401040" cy="93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640" b="1" strike="noStrike" spc="-1">
                <a:solidFill>
                  <a:schemeClr val="lt1"/>
                </a:solidFill>
                <a:latin typeface="Roboto"/>
                <a:ea typeface="Roboto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58" name="PlaceHolder 6"/>
          <p:cNvSpPr>
            <a:spLocks noGrp="1"/>
          </p:cNvSpPr>
          <p:nvPr>
            <p:ph type="body"/>
          </p:nvPr>
        </p:nvSpPr>
        <p:spPr>
          <a:xfrm>
            <a:off x="1858680" y="2587680"/>
            <a:ext cx="7802280" cy="75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100000"/>
              </a:lnSpc>
              <a:spcBef>
                <a:spcPts val="454"/>
              </a:spcBef>
              <a:buNone/>
              <a:tabLst>
                <a:tab pos="0" algn="l"/>
              </a:tabLst>
            </a:pPr>
            <a:r>
              <a:rPr lang="en-US" sz="2270" b="1" strike="noStrike" spc="-1">
                <a:solidFill>
                  <a:schemeClr val="dk1"/>
                </a:solidFill>
                <a:latin typeface="Roboto"/>
                <a:ea typeface="Roboto"/>
              </a:rPr>
              <a:t>Click to edit Master text styles</a:t>
            </a:r>
            <a:endParaRPr lang="en-US" sz="227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9" name="Gerader Verbinder 13"/>
          <p:cNvCxnSpPr/>
          <p:nvPr/>
        </p:nvCxnSpPr>
        <p:spPr>
          <a:xfrm>
            <a:off x="1947600" y="349920"/>
            <a:ext cx="360" cy="8683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grpSp>
        <p:nvGrpSpPr>
          <p:cNvPr id="260" name="Group 16"/>
          <p:cNvGrpSpPr/>
          <p:nvPr/>
        </p:nvGrpSpPr>
        <p:grpSpPr>
          <a:xfrm>
            <a:off x="-2058480" y="-2557440"/>
            <a:ext cx="13846680" cy="6229080"/>
            <a:chOff x="-2058480" y="-2557440"/>
            <a:chExt cx="13846680" cy="6229080"/>
          </a:xfrm>
        </p:grpSpPr>
        <p:sp>
          <p:nvSpPr>
            <p:cNvPr id="261" name="Rechteck 8"/>
            <p:cNvSpPr/>
            <p:nvPr/>
          </p:nvSpPr>
          <p:spPr>
            <a:xfrm rot="20542200">
              <a:off x="-1036080" y="-1105200"/>
              <a:ext cx="9968040" cy="273708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262" name="Rechteck 8"/>
            <p:cNvSpPr/>
            <p:nvPr/>
          </p:nvSpPr>
          <p:spPr>
            <a:xfrm rot="19371000">
              <a:off x="-1665000" y="-1094400"/>
              <a:ext cx="5954400" cy="3303360"/>
            </a:xfrm>
            <a:prstGeom prst="rect">
              <a:avLst/>
            </a:prstGeom>
            <a:solidFill>
              <a:srgbClr val="5D38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263" name="Rechteck 8"/>
            <p:cNvSpPr/>
            <p:nvPr/>
          </p:nvSpPr>
          <p:spPr>
            <a:xfrm rot="21303600">
              <a:off x="-824760" y="-692640"/>
              <a:ext cx="12518280" cy="2737080"/>
            </a:xfrm>
            <a:prstGeom prst="rect">
              <a:avLst/>
            </a:prstGeom>
            <a:solidFill>
              <a:srgbClr val="5D388D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700" b="0" strike="noStrike" spc="-1">
                <a:solidFill>
                  <a:schemeClr val="lt1"/>
                </a:solidFill>
                <a:latin typeface="Arial"/>
              </a:endParaRPr>
            </a:p>
          </p:txBody>
        </p:sp>
      </p:grpSp>
      <p:cxnSp>
        <p:nvCxnSpPr>
          <p:cNvPr id="264" name="Gerader Verbinder 9"/>
          <p:cNvCxnSpPr/>
          <p:nvPr/>
        </p:nvCxnSpPr>
        <p:spPr>
          <a:xfrm>
            <a:off x="0" y="6850080"/>
            <a:ext cx="11520720" cy="360"/>
          </a:xfrm>
          <a:prstGeom prst="straightConnector1">
            <a:avLst/>
          </a:prstGeom>
          <a:ln w="12700">
            <a:solidFill>
              <a:srgbClr val="000000">
                <a:alpha val="40000"/>
              </a:srgbClr>
            </a:solidFill>
            <a:round/>
          </a:ln>
        </p:spPr>
      </p:cxnSp>
      <p:sp>
        <p:nvSpPr>
          <p:cNvPr id="265" name="Rectangle 4"/>
          <p:cNvSpPr/>
          <p:nvPr/>
        </p:nvSpPr>
        <p:spPr>
          <a:xfrm>
            <a:off x="181440" y="6850080"/>
            <a:ext cx="544212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320" b="0" strike="noStrike" spc="-1" dirty="0">
                <a:solidFill>
                  <a:schemeClr val="bg1"/>
                </a:solidFill>
                <a:latin typeface="Roboto"/>
                <a:ea typeface="Roboto"/>
              </a:rPr>
              <a:t>07.10.2024 | Fachgruppe Medienforschung</a:t>
            </a:r>
            <a:endParaRPr lang="de-DE" sz="1320" b="0" strike="noStrike" spc="-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6" name="Rectangle 5"/>
          <p:cNvSpPr/>
          <p:nvPr/>
        </p:nvSpPr>
        <p:spPr>
          <a:xfrm>
            <a:off x="7439760" y="6850080"/>
            <a:ext cx="389880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ctr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1320" b="0" strike="noStrike" spc="-1">
                <a:solidFill>
                  <a:schemeClr val="lt1"/>
                </a:solidFill>
                <a:latin typeface="Roboto"/>
                <a:ea typeface="Roboto"/>
              </a:rPr>
              <a:t>fgmedienforschung	      0371 5312 7406</a:t>
            </a:r>
            <a:endParaRPr lang="de-DE" sz="132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67" name="Grafik 2"/>
          <p:cNvPicPr/>
          <p:nvPr/>
        </p:nvPicPr>
        <p:blipFill>
          <a:blip r:embed="rId3"/>
          <a:stretch/>
        </p:blipFill>
        <p:spPr>
          <a:xfrm>
            <a:off x="9880200" y="349200"/>
            <a:ext cx="1311120" cy="86796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6"/>
          <p:cNvPicPr/>
          <p:nvPr/>
        </p:nvPicPr>
        <p:blipFill>
          <a:blip r:embed="rId4"/>
          <a:stretch/>
        </p:blipFill>
        <p:spPr>
          <a:xfrm>
            <a:off x="392400" y="327960"/>
            <a:ext cx="1123200" cy="948600"/>
          </a:xfrm>
          <a:prstGeom prst="rect">
            <a:avLst/>
          </a:prstGeom>
          <a:ln w="0">
            <a:noFill/>
          </a:ln>
        </p:spPr>
      </p:pic>
      <p:sp>
        <p:nvSpPr>
          <p:cNvPr id="269" name="Rechteck 8"/>
          <p:cNvSpPr/>
          <p:nvPr/>
        </p:nvSpPr>
        <p:spPr>
          <a:xfrm>
            <a:off x="-2178000" y="-2756880"/>
            <a:ext cx="14094360" cy="27766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270" name="Rechteck 8"/>
          <p:cNvSpPr/>
          <p:nvPr/>
        </p:nvSpPr>
        <p:spPr>
          <a:xfrm rot="16200000">
            <a:off x="-4948920" y="178848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271" name="Rechteck 8"/>
          <p:cNvSpPr/>
          <p:nvPr/>
        </p:nvSpPr>
        <p:spPr>
          <a:xfrm rot="16200000">
            <a:off x="9072000" y="2167200"/>
            <a:ext cx="7360200" cy="246384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7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72" name="Picture 2" descr="Shape&#10;&#10;Description automatically generated with low confidence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858440" y="6897240"/>
            <a:ext cx="241200" cy="267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3" descr="Shape&#10;&#10;Description automatically generated with low confidence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9839880" y="6889320"/>
            <a:ext cx="241200" cy="267840"/>
          </a:xfrm>
          <a:prstGeom prst="rect">
            <a:avLst/>
          </a:prstGeom>
          <a:ln w="0">
            <a:noFill/>
          </a:ln>
        </p:spPr>
      </p:pic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792000" y="382680"/>
            <a:ext cx="9935640" cy="1391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en-US" sz="2640" b="0" strike="noStrike" spc="-1">
                <a:solidFill>
                  <a:schemeClr val="lt1"/>
                </a:solidFill>
                <a:latin typeface="Roboto"/>
                <a:ea typeface="Roboto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576000" y="1684440"/>
            <a:ext cx="10367640" cy="417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020" b="0" strike="noStrike" spc="-1" dirty="0">
                <a:solidFill>
                  <a:schemeClr val="dk1"/>
                </a:solidFill>
                <a:latin typeface="Arial"/>
              </a:rPr>
              <a:t>Format des </a:t>
            </a:r>
            <a:r>
              <a:rPr lang="en-US" sz="3020" b="0" strike="noStrike" spc="-1" dirty="0" err="1">
                <a:solidFill>
                  <a:schemeClr val="dk1"/>
                </a:solidFill>
                <a:latin typeface="Arial"/>
              </a:rPr>
              <a:t>Gliederungstextes</a:t>
            </a:r>
            <a:r>
              <a:rPr lang="en-US" sz="302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3020" b="0" strike="noStrike" spc="-1" dirty="0" err="1">
                <a:solidFill>
                  <a:schemeClr val="dk1"/>
                </a:solidFill>
                <a:latin typeface="Arial"/>
              </a:rPr>
              <a:t>durch</a:t>
            </a:r>
            <a:r>
              <a:rPr lang="en-US" sz="302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3020" b="0" strike="noStrike" spc="-1" dirty="0" err="1">
                <a:solidFill>
                  <a:schemeClr val="dk1"/>
                </a:solidFill>
                <a:latin typeface="Arial"/>
              </a:rPr>
              <a:t>Klicken</a:t>
            </a:r>
            <a:r>
              <a:rPr lang="en-US" sz="302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3020" b="0" strike="noStrike" spc="-1" dirty="0" err="1">
                <a:solidFill>
                  <a:schemeClr val="dk1"/>
                </a:solidFill>
                <a:latin typeface="Arial"/>
              </a:rPr>
              <a:t>bearbeiten</a:t>
            </a:r>
            <a:endParaRPr lang="en-US" sz="3020" b="0" strike="noStrike" spc="-1" dirty="0">
              <a:solidFill>
                <a:schemeClr val="dk1"/>
              </a:solidFill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270" b="0" strike="noStrike" spc="-1" dirty="0" err="1">
                <a:solidFill>
                  <a:schemeClr val="dk1"/>
                </a:solidFill>
                <a:latin typeface="Arial"/>
              </a:rPr>
              <a:t>Zweite</a:t>
            </a:r>
            <a:r>
              <a:rPr lang="en-US" sz="227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270" b="0" strike="noStrike" spc="-1" dirty="0" err="1">
                <a:solidFill>
                  <a:schemeClr val="dk1"/>
                </a:solidFill>
                <a:latin typeface="Arial"/>
              </a:rPr>
              <a:t>Gliederungsebene</a:t>
            </a:r>
            <a:endParaRPr lang="en-US" sz="2270" b="0" strike="noStrike" spc="-1" dirty="0">
              <a:solidFill>
                <a:schemeClr val="dk1"/>
              </a:solidFill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90" b="0" strike="noStrike" spc="-1" dirty="0" err="1">
                <a:solidFill>
                  <a:schemeClr val="dk1"/>
                </a:solidFill>
                <a:latin typeface="Arial"/>
              </a:rPr>
              <a:t>Dritte</a:t>
            </a:r>
            <a:r>
              <a:rPr lang="en-US" sz="189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1890" b="0" strike="noStrike" spc="-1" dirty="0" err="1">
                <a:solidFill>
                  <a:schemeClr val="dk1"/>
                </a:solidFill>
                <a:latin typeface="Arial"/>
              </a:rPr>
              <a:t>Gliederungsebene</a:t>
            </a:r>
            <a:endParaRPr lang="en-US" sz="1890" b="0" strike="noStrike" spc="-1" dirty="0">
              <a:solidFill>
                <a:schemeClr val="dk1"/>
              </a:solidFill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90" b="0" strike="noStrike" spc="-1" dirty="0" err="1">
                <a:solidFill>
                  <a:schemeClr val="dk1"/>
                </a:solidFill>
                <a:latin typeface="Arial"/>
              </a:rPr>
              <a:t>Vierte</a:t>
            </a:r>
            <a:r>
              <a:rPr lang="en-US" sz="189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1890" b="0" strike="noStrike" spc="-1" dirty="0" err="1">
                <a:solidFill>
                  <a:schemeClr val="dk1"/>
                </a:solidFill>
                <a:latin typeface="Arial"/>
              </a:rPr>
              <a:t>Gliederungsebene</a:t>
            </a:r>
            <a:endParaRPr lang="en-US" sz="1890" b="0" strike="noStrike" spc="-1" dirty="0">
              <a:solidFill>
                <a:schemeClr val="dk1"/>
              </a:solidFill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 err="1">
                <a:solidFill>
                  <a:schemeClr val="dk1"/>
                </a:solidFill>
                <a:latin typeface="Arial"/>
              </a:rPr>
              <a:t>Fünfte</a:t>
            </a:r>
            <a:r>
              <a:rPr lang="en-US" sz="20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000" b="0" strike="noStrike" spc="-1" dirty="0" err="1">
                <a:solidFill>
                  <a:schemeClr val="dk1"/>
                </a:solidFill>
                <a:latin typeface="Arial"/>
              </a:rPr>
              <a:t>Gliederungsebene</a:t>
            </a:r>
            <a:endParaRPr lang="en-US" sz="2000" b="0" strike="noStrike" spc="-1" dirty="0">
              <a:solidFill>
                <a:schemeClr val="dk1"/>
              </a:solidFill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 err="1">
                <a:solidFill>
                  <a:schemeClr val="dk1"/>
                </a:solidFill>
                <a:latin typeface="Arial"/>
              </a:rPr>
              <a:t>Sechste</a:t>
            </a:r>
            <a:r>
              <a:rPr lang="en-US" sz="20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000" b="0" strike="noStrike" spc="-1" dirty="0" err="1">
                <a:solidFill>
                  <a:schemeClr val="dk1"/>
                </a:solidFill>
                <a:latin typeface="Arial"/>
              </a:rPr>
              <a:t>Gliederungsebene</a:t>
            </a:r>
            <a:endParaRPr lang="en-US" sz="2000" b="0" strike="noStrike" spc="-1" dirty="0">
              <a:solidFill>
                <a:schemeClr val="dk1"/>
              </a:solidFill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 err="1">
                <a:solidFill>
                  <a:schemeClr val="dk1"/>
                </a:solidFill>
                <a:latin typeface="Arial"/>
              </a:rPr>
              <a:t>Siebte</a:t>
            </a:r>
            <a:r>
              <a:rPr lang="en-US" sz="2000" b="0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000" b="0" strike="noStrike" spc="-1" dirty="0" err="1">
                <a:solidFill>
                  <a:schemeClr val="dk1"/>
                </a:solidFill>
                <a:latin typeface="Arial"/>
              </a:rPr>
              <a:t>Gliederungsebene</a:t>
            </a:r>
            <a:endParaRPr lang="en-US" sz="2000" b="0" strike="noStrike" spc="-1" dirty="0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erader Verbinder 19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DF5F07"/>
            </a:solidFill>
            <a:round/>
          </a:ln>
        </p:spPr>
      </p:cxnSp>
      <p:cxnSp>
        <p:nvCxnSpPr>
          <p:cNvPr id="13" name="Gerader Verbinder 20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sp>
        <p:nvSpPr>
          <p:cNvPr id="14" name="Rectangle 4"/>
          <p:cNvSpPr/>
          <p:nvPr/>
        </p:nvSpPr>
        <p:spPr>
          <a:xfrm>
            <a:off x="719640" y="6847920"/>
            <a:ext cx="1007748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400" tIns="43200" rIns="86400" bIns="43200" numCol="1" spc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O-Phase Wintersemester 2023 / 2024  ∙  Mentoring für die Studiengänge des IMF  ∙  Fachgruppe Medienforschung  ∙  Larissa Flade – Stefan Neubauer - Philipp Fabritius – Nico </a:t>
            </a:r>
            <a:r>
              <a:rPr lang="de-DE" sz="1000" b="0" strike="noStrike" spc="-1" dirty="0" err="1">
                <a:solidFill>
                  <a:schemeClr val="dk1"/>
                </a:solidFill>
                <a:latin typeface="Roboto Condensed Light"/>
                <a:ea typeface="Roboto Condensed Light"/>
              </a:rPr>
              <a:t>Stolzenbach</a:t>
            </a: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 ∙  07.10.2024</a:t>
            </a:r>
            <a:endParaRPr lang="de-DE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Fußzeilenplatzhalter 4"/>
          <p:cNvSpPr/>
          <p:nvPr/>
        </p:nvSpPr>
        <p:spPr>
          <a:xfrm>
            <a:off x="10800720" y="6847920"/>
            <a:ext cx="7160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018A0FB1-0D1F-4200-B910-92BC6A15D4F5}" type="slidenum">
              <a:rPr lang="de-DE" sz="1050" b="0" strike="noStrike" spc="-1">
                <a:solidFill>
                  <a:schemeClr val="dk1"/>
                </a:solidFill>
                <a:latin typeface="Roboto Condensed Light"/>
                <a:ea typeface="Roboto Condensed Light"/>
              </a:rPr>
              <a:t>‹Nr.›</a:t>
            </a:fld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6" name="Gerader Verbinder 24"/>
          <p:cNvCxnSpPr/>
          <p:nvPr/>
        </p:nvCxnSpPr>
        <p:spPr>
          <a:xfrm>
            <a:off x="10800720" y="6847560"/>
            <a:ext cx="720" cy="352440"/>
          </a:xfrm>
          <a:prstGeom prst="straightConnector1">
            <a:avLst/>
          </a:prstGeom>
          <a:ln w="12700">
            <a:solidFill>
              <a:srgbClr val="9D9C9C"/>
            </a:solidFill>
            <a:round/>
          </a:ln>
        </p:spPr>
      </p:cxnSp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76000" y="286920"/>
            <a:ext cx="10367640" cy="1201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Format des Titeltextes durch Klicken bearbeiten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76000" y="1684440"/>
            <a:ext cx="10367640" cy="417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Format des Gliederungstextes durch Klicken bearbeiten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Zweite Gliederungsebene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Dritte Gliederungsebene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Vierte Gliederungsebene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Fünfte Gliederungsebene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Sechste Gliederungsebene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erader Verbinder 19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DF5F07"/>
            </a:solidFill>
            <a:round/>
          </a:ln>
        </p:spPr>
      </p:cxnSp>
      <p:cxnSp>
        <p:nvCxnSpPr>
          <p:cNvPr id="20" name="Gerader Verbinder 20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sp>
        <p:nvSpPr>
          <p:cNvPr id="21" name="Rectangle 4"/>
          <p:cNvSpPr/>
          <p:nvPr/>
        </p:nvSpPr>
        <p:spPr>
          <a:xfrm>
            <a:off x="719640" y="6847920"/>
            <a:ext cx="1007748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400" tIns="43200" rIns="86400" bIns="43200" numCol="1" spc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O-Phase Wintersemester 2023 / 2024  ∙  Mentoring für die Studiengänge des IMF  ∙  Fachgruppe Medienforschung  ∙  Larissa Flade – Stefan Neubauer - Philipp Fabritius – Nico </a:t>
            </a:r>
            <a:r>
              <a:rPr lang="de-DE" sz="1000" b="0" strike="noStrike" spc="-1" dirty="0" err="1">
                <a:solidFill>
                  <a:schemeClr val="dk1"/>
                </a:solidFill>
                <a:latin typeface="Roboto Condensed Light"/>
                <a:ea typeface="Roboto Condensed Light"/>
              </a:rPr>
              <a:t>Stolzenbach</a:t>
            </a: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 ∙  07.10.2024</a:t>
            </a:r>
            <a:endParaRPr lang="de-DE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Fußzeilenplatzhalter 4"/>
          <p:cNvSpPr/>
          <p:nvPr/>
        </p:nvSpPr>
        <p:spPr>
          <a:xfrm>
            <a:off x="10800720" y="6847920"/>
            <a:ext cx="7160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8D3D26D8-6425-41F4-92BE-1003B10BA4FB}" type="slidenum">
              <a:rPr lang="de-DE" sz="1050" b="0" strike="noStrike" spc="-1">
                <a:solidFill>
                  <a:schemeClr val="dk1"/>
                </a:solidFill>
                <a:latin typeface="Roboto Condensed Light"/>
                <a:ea typeface="Roboto Condensed Light"/>
              </a:rPr>
              <a:t>‹Nr.›</a:t>
            </a:fld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3" name="Gerader Verbinder 24"/>
          <p:cNvCxnSpPr/>
          <p:nvPr/>
        </p:nvCxnSpPr>
        <p:spPr>
          <a:xfrm>
            <a:off x="10800720" y="6847560"/>
            <a:ext cx="720" cy="352440"/>
          </a:xfrm>
          <a:prstGeom prst="straightConnector1">
            <a:avLst/>
          </a:prstGeom>
          <a:ln w="12700">
            <a:solidFill>
              <a:srgbClr val="9D9C9C"/>
            </a:solidFill>
            <a:rou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erader Verbinder 19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DF5F07"/>
            </a:solidFill>
            <a:round/>
          </a:ln>
        </p:spPr>
      </p:cxnSp>
      <p:cxnSp>
        <p:nvCxnSpPr>
          <p:cNvPr id="25" name="Gerader Verbinder 20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sp>
        <p:nvSpPr>
          <p:cNvPr id="26" name="Rectangle 4"/>
          <p:cNvSpPr/>
          <p:nvPr/>
        </p:nvSpPr>
        <p:spPr>
          <a:xfrm>
            <a:off x="719640" y="6847920"/>
            <a:ext cx="1007748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400" tIns="43200" rIns="86400" bIns="43200" numCol="1" spc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O-Phase Wintersemester 2023 / 2024  ∙  Mentoring für die Studiengänge des IMF  ∙  Fachgruppe Medienforschung  ∙  Larissa Flade – Stefan Neubauer - Philipp Fabritius – Nico </a:t>
            </a:r>
            <a:r>
              <a:rPr lang="de-DE" sz="1000" b="0" strike="noStrike" spc="-1" dirty="0" err="1">
                <a:solidFill>
                  <a:schemeClr val="dk1"/>
                </a:solidFill>
                <a:latin typeface="Roboto Condensed Light"/>
                <a:ea typeface="Roboto Condensed Light"/>
              </a:rPr>
              <a:t>Stolzenbach</a:t>
            </a: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 ∙  07.10.2024</a:t>
            </a:r>
            <a:endParaRPr lang="de-DE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Fußzeilenplatzhalter 4"/>
          <p:cNvSpPr/>
          <p:nvPr/>
        </p:nvSpPr>
        <p:spPr>
          <a:xfrm>
            <a:off x="10800720" y="6847920"/>
            <a:ext cx="7160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0CB2ACA0-615D-4938-8FC9-A5DF8522377C}" type="slidenum">
              <a:rPr lang="de-DE" sz="1050" b="0" strike="noStrike" spc="-1">
                <a:solidFill>
                  <a:schemeClr val="dk1"/>
                </a:solidFill>
                <a:latin typeface="Roboto Condensed Light"/>
                <a:ea typeface="Roboto Condensed Light"/>
              </a:rPr>
              <a:t>‹Nr.›</a:t>
            </a:fld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8" name="Gerader Verbinder 24"/>
          <p:cNvCxnSpPr/>
          <p:nvPr/>
        </p:nvCxnSpPr>
        <p:spPr>
          <a:xfrm>
            <a:off x="10800720" y="6847560"/>
            <a:ext cx="720" cy="352440"/>
          </a:xfrm>
          <a:prstGeom prst="straightConnector1">
            <a:avLst/>
          </a:prstGeom>
          <a:ln w="12700">
            <a:solidFill>
              <a:srgbClr val="9D9C9C"/>
            </a:solidFill>
            <a:rou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erader Verbinder 19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DF5F07"/>
            </a:solidFill>
            <a:round/>
          </a:ln>
        </p:spPr>
      </p:cxnSp>
      <p:cxnSp>
        <p:nvCxnSpPr>
          <p:cNvPr id="30" name="Gerader Verbinder 20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sp>
        <p:nvSpPr>
          <p:cNvPr id="31" name="Rectangle 4"/>
          <p:cNvSpPr/>
          <p:nvPr/>
        </p:nvSpPr>
        <p:spPr>
          <a:xfrm>
            <a:off x="719640" y="6847920"/>
            <a:ext cx="1007748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400" tIns="43200" rIns="86400" bIns="43200" numCol="1" spc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O-Phase Wintersemester 2023 / 2024  ∙  Mentoring für die Studiengänge des IMF  ∙  Fachgruppe Medienforschung  ∙  Larissa Flade – Stefan Neubauer - Philipp Fabritius – Nico </a:t>
            </a:r>
            <a:r>
              <a:rPr lang="de-DE" sz="1000" b="0" strike="noStrike" spc="-1" dirty="0" err="1">
                <a:solidFill>
                  <a:schemeClr val="dk1"/>
                </a:solidFill>
                <a:latin typeface="Roboto Condensed Light"/>
                <a:ea typeface="Roboto Condensed Light"/>
              </a:rPr>
              <a:t>Stolzenbach</a:t>
            </a: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 ∙  07.10.2024</a:t>
            </a:r>
            <a:endParaRPr lang="de-DE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Fußzeilenplatzhalter 4"/>
          <p:cNvSpPr/>
          <p:nvPr/>
        </p:nvSpPr>
        <p:spPr>
          <a:xfrm>
            <a:off x="10800720" y="6847920"/>
            <a:ext cx="7160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AD15ED1B-7C89-4FE8-8A0F-B3180136BE84}" type="slidenum">
              <a:rPr lang="de-DE" sz="1050" b="0" strike="noStrike" spc="-1">
                <a:solidFill>
                  <a:schemeClr val="dk1"/>
                </a:solidFill>
                <a:latin typeface="Roboto Condensed Light"/>
                <a:ea typeface="Roboto Condensed Light"/>
              </a:rPr>
              <a:t>‹Nr.›</a:t>
            </a:fld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3" name="Gerader Verbinder 24"/>
          <p:cNvCxnSpPr/>
          <p:nvPr/>
        </p:nvCxnSpPr>
        <p:spPr>
          <a:xfrm>
            <a:off x="10800720" y="6847560"/>
            <a:ext cx="720" cy="352440"/>
          </a:xfrm>
          <a:prstGeom prst="straightConnector1">
            <a:avLst/>
          </a:prstGeom>
          <a:ln w="12700">
            <a:solidFill>
              <a:srgbClr val="9D9C9C"/>
            </a:solidFill>
            <a:rou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4"/>
          <p:cNvSpPr/>
          <p:nvPr/>
        </p:nvSpPr>
        <p:spPr>
          <a:xfrm>
            <a:off x="722520" y="6847920"/>
            <a:ext cx="1007496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400" tIns="43200" rIns="86400" bIns="43200" numCol="1" spc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O-Phase Wintersemester 2023 / 2024  ∙  Mentoring für die Studiengänge des IMF  ∙  Fachgruppe Medienforschung  ∙  Larissa Flade – Stefan Neubauer - Philipp Fabritius – Nico </a:t>
            </a:r>
            <a:r>
              <a:rPr lang="de-DE" sz="1000" b="0" strike="noStrike" spc="-1" dirty="0" err="1">
                <a:solidFill>
                  <a:schemeClr val="dk1"/>
                </a:solidFill>
                <a:latin typeface="Roboto Condensed Light"/>
                <a:ea typeface="Roboto Condensed Light"/>
              </a:rPr>
              <a:t>Stolzenbach</a:t>
            </a: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 ∙  07.10.2024</a:t>
            </a:r>
            <a:endParaRPr lang="de-DE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Fußzeilenplatzhalter 4"/>
          <p:cNvSpPr/>
          <p:nvPr/>
        </p:nvSpPr>
        <p:spPr>
          <a:xfrm>
            <a:off x="10800720" y="6847920"/>
            <a:ext cx="7160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DD0766FA-F976-4F7A-A341-727F1F0F71BA}" type="slidenum">
              <a:rPr lang="de-DE" sz="1050" b="0" strike="noStrike" spc="-1">
                <a:solidFill>
                  <a:schemeClr val="dk1"/>
                </a:solidFill>
                <a:latin typeface="Roboto Condensed Light"/>
                <a:ea typeface="Roboto Condensed Light"/>
              </a:rPr>
              <a:t>‹Nr.›</a:t>
            </a:fld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6" name="Gerader Verbinder 22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cxnSp>
        <p:nvCxnSpPr>
          <p:cNvPr id="37" name="Gerader Verbinder 23"/>
          <p:cNvCxnSpPr/>
          <p:nvPr/>
        </p:nvCxnSpPr>
        <p:spPr>
          <a:xfrm>
            <a:off x="10800720" y="6840000"/>
            <a:ext cx="720" cy="360000"/>
          </a:xfrm>
          <a:prstGeom prst="straightConnector1">
            <a:avLst/>
          </a:prstGeom>
          <a:ln w="0">
            <a:solidFill>
              <a:srgbClr val="9D9C9C"/>
            </a:solidFill>
          </a:ln>
        </p:spPr>
      </p:cxnSp>
      <p:cxnSp>
        <p:nvCxnSpPr>
          <p:cNvPr id="38" name="Gerader Verbinder 24"/>
          <p:cNvCxnSpPr/>
          <p:nvPr/>
        </p:nvCxnSpPr>
        <p:spPr>
          <a:xfrm flipH="1">
            <a:off x="-2520" y="6472080"/>
            <a:ext cx="11520720" cy="7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"/>
          <p:cNvSpPr/>
          <p:nvPr/>
        </p:nvSpPr>
        <p:spPr>
          <a:xfrm>
            <a:off x="722520" y="6847920"/>
            <a:ext cx="1007496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400" tIns="43200" rIns="86400" bIns="43200" numCol="1" spc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O-Phase Wintersemester 2023 / 2024  ∙  Mentoring für die Studiengänge des IMF  ∙  Fachgruppe Medienforschung  ∙  Larissa Flade – Stefan Neubauer - Philipp Fabritius – Nico </a:t>
            </a:r>
            <a:r>
              <a:rPr lang="de-DE" sz="1000" b="0" strike="noStrike" spc="-1" dirty="0" err="1">
                <a:solidFill>
                  <a:schemeClr val="dk1"/>
                </a:solidFill>
                <a:latin typeface="Roboto Condensed Light"/>
                <a:ea typeface="Roboto Condensed Light"/>
              </a:rPr>
              <a:t>Stolzenbach</a:t>
            </a: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 ∙  07.10.2024</a:t>
            </a:r>
            <a:endParaRPr lang="de-DE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Fußzeilenplatzhalter 4"/>
          <p:cNvSpPr/>
          <p:nvPr/>
        </p:nvSpPr>
        <p:spPr>
          <a:xfrm>
            <a:off x="10800720" y="6847920"/>
            <a:ext cx="7160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7854177B-89A8-4233-B222-4ECD82D4C958}" type="slidenum">
              <a:rPr lang="de-DE" sz="1050" b="0" strike="noStrike" spc="-1">
                <a:solidFill>
                  <a:schemeClr val="dk1"/>
                </a:solidFill>
                <a:latin typeface="Roboto Condensed Light"/>
                <a:ea typeface="Roboto Condensed Light"/>
              </a:rPr>
              <a:t>‹Nr.›</a:t>
            </a:fld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1" name="Gerader Verbinder 22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cxnSp>
        <p:nvCxnSpPr>
          <p:cNvPr id="42" name="Gerader Verbinder 23"/>
          <p:cNvCxnSpPr/>
          <p:nvPr/>
        </p:nvCxnSpPr>
        <p:spPr>
          <a:xfrm>
            <a:off x="10800720" y="6840000"/>
            <a:ext cx="720" cy="360000"/>
          </a:xfrm>
          <a:prstGeom prst="straightConnector1">
            <a:avLst/>
          </a:prstGeom>
          <a:ln w="0">
            <a:solidFill>
              <a:srgbClr val="9D9C9C"/>
            </a:solidFill>
          </a:ln>
        </p:spPr>
      </p:cxnSp>
      <p:cxnSp>
        <p:nvCxnSpPr>
          <p:cNvPr id="43" name="Gerader Verbinder 24"/>
          <p:cNvCxnSpPr/>
          <p:nvPr/>
        </p:nvCxnSpPr>
        <p:spPr>
          <a:xfrm flipH="1">
            <a:off x="-2520" y="6472080"/>
            <a:ext cx="11520720" cy="7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"/>
          <p:cNvSpPr/>
          <p:nvPr/>
        </p:nvSpPr>
        <p:spPr>
          <a:xfrm>
            <a:off x="722520" y="6847920"/>
            <a:ext cx="1007496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400" tIns="43200" rIns="86400" bIns="43200" numCol="1" spc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O-Phase Wintersemester 2023 / 2024  ∙  Mentoring für die Studiengänge des IMF  ∙  Fachgruppe Medienforschung  ∙  Larissa Flade – Stefan Neubauer - Philipp Fabritius – Nico </a:t>
            </a:r>
            <a:r>
              <a:rPr lang="de-DE" sz="1000" b="0" strike="noStrike" spc="-1" dirty="0" err="1">
                <a:solidFill>
                  <a:schemeClr val="dk1"/>
                </a:solidFill>
                <a:latin typeface="Roboto Condensed Light"/>
                <a:ea typeface="Roboto Condensed Light"/>
              </a:rPr>
              <a:t>Stolzenbach</a:t>
            </a: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 ∙  07.10.2024</a:t>
            </a:r>
            <a:endParaRPr lang="de-DE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Fußzeilenplatzhalter 4"/>
          <p:cNvSpPr/>
          <p:nvPr/>
        </p:nvSpPr>
        <p:spPr>
          <a:xfrm>
            <a:off x="10800720" y="6847920"/>
            <a:ext cx="7160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BE4C08FA-9BC3-447A-A369-6B88714BE0CB}" type="slidenum">
              <a:rPr lang="de-DE" sz="1050" b="0" strike="noStrike" spc="-1">
                <a:solidFill>
                  <a:schemeClr val="dk1"/>
                </a:solidFill>
                <a:latin typeface="Roboto Condensed Light"/>
                <a:ea typeface="Roboto Condensed Light"/>
              </a:rPr>
              <a:t>‹Nr.›</a:t>
            </a:fld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46" name="Gerader Verbinder 22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cxnSp>
        <p:nvCxnSpPr>
          <p:cNvPr id="47" name="Gerader Verbinder 23"/>
          <p:cNvCxnSpPr/>
          <p:nvPr/>
        </p:nvCxnSpPr>
        <p:spPr>
          <a:xfrm>
            <a:off x="10800720" y="6840000"/>
            <a:ext cx="720" cy="360000"/>
          </a:xfrm>
          <a:prstGeom prst="straightConnector1">
            <a:avLst/>
          </a:prstGeom>
          <a:ln w="0">
            <a:solidFill>
              <a:srgbClr val="9D9C9C"/>
            </a:solidFill>
          </a:ln>
        </p:spPr>
      </p:cxnSp>
      <p:cxnSp>
        <p:nvCxnSpPr>
          <p:cNvPr id="48" name="Gerader Verbinder 24"/>
          <p:cNvCxnSpPr/>
          <p:nvPr/>
        </p:nvCxnSpPr>
        <p:spPr>
          <a:xfrm flipH="1">
            <a:off x="-2520" y="6472080"/>
            <a:ext cx="11520720" cy="7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.pietschmann@phil.tu-chemnitz.de" TargetMode="External"/><Relationship Id="rId2" Type="http://schemas.openxmlformats.org/officeDocument/2006/relationships/hyperlink" Target="mailto:frank.seifert@informatik.tu-chemnitz.de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felix.krieglstein@phil.tu-chemnitz.de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-chemnitz.de/urz/mail/access.html" TargetMode="External"/><Relationship Id="rId2" Type="http://schemas.openxmlformats.org/officeDocument/2006/relationships/hyperlink" Target="https://mail.tu-chemnitz.de/login.php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tu-chemnitz.de/phil/imf/studiengaenge.php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ailman.tu-chemnitz.de/mailman/listinfo/imf-public" TargetMode="External"/><Relationship Id="rId2" Type="http://schemas.openxmlformats.org/officeDocument/2006/relationships/hyperlink" Target="http://mailman.tu-chemnitz.de/mailman/listinfo/imf-official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zpa9@verwaltung.tu-chemnitz.de" TargetMode="External"/><Relationship Id="rId2" Type="http://schemas.openxmlformats.org/officeDocument/2006/relationships/hyperlink" Target="https://www.tu-chemnitz.de/zpa/formulare/index.php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ildungsportal.sachsen.de/opal/auth/RepositoryEntry/42427416577/?1" TargetMode="External"/><Relationship Id="rId2" Type="http://schemas.openxmlformats.org/officeDocument/2006/relationships/hyperlink" Target="https://mailman.tu-chemnitz.de/mailman/listinfo/studienteilnahme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u-chemnitz.de/verwaltung/technik/luos/raum.html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-chemnitz.de/usz/unisport.php" TargetMode="External"/><Relationship Id="rId2" Type="http://schemas.openxmlformats.org/officeDocument/2006/relationships/hyperlink" Target="https://www.tu-chemnitz.de/sprachenzentrum/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chat.whatsapp.com/ERMwctvQKhOFnvbfGtrwF7" TargetMode="External"/><Relationship Id="rId7" Type="http://schemas.openxmlformats.org/officeDocument/2006/relationships/image" Target="../media/image38.png"/><Relationship Id="rId2" Type="http://schemas.openxmlformats.org/officeDocument/2006/relationships/hyperlink" Target="https://chat.whatsapp.com/BlBb7WkrfoIBZd2H1Lwa3o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hyperlink" Target="https://chat.whatsapp.com/HI4DYGxTWylBgVeUEUc1U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a.me/message/WC362LPZXGHCP1" TargetMode="External"/><Relationship Id="rId13" Type="http://schemas.openxmlformats.org/officeDocument/2006/relationships/hyperlink" Target="https://www.instagram.com/fsrphil/" TargetMode="External"/><Relationship Id="rId18" Type="http://schemas.openxmlformats.org/officeDocument/2006/relationships/hyperlink" Target="https://twitter.com/imf_tuchemnitz" TargetMode="External"/><Relationship Id="rId3" Type="http://schemas.openxmlformats.org/officeDocument/2006/relationships/image" Target="../media/image40.tif"/><Relationship Id="rId21" Type="http://schemas.openxmlformats.org/officeDocument/2006/relationships/image" Target="../media/image46.tif"/><Relationship Id="rId7" Type="http://schemas.openxmlformats.org/officeDocument/2006/relationships/image" Target="../media/image42.tif"/><Relationship Id="rId12" Type="http://schemas.openxmlformats.org/officeDocument/2006/relationships/hyperlink" Target="mailto:fsrphilintern@tu-chemnitz.de" TargetMode="External"/><Relationship Id="rId17" Type="http://schemas.openxmlformats.org/officeDocument/2006/relationships/hyperlink" Target="https://www.facebook.com/TUChemnitz" TargetMode="External"/><Relationship Id="rId25" Type="http://schemas.openxmlformats.org/officeDocument/2006/relationships/hyperlink" Target="https://twitter.com/TUChemnitz" TargetMode="External"/><Relationship Id="rId2" Type="http://schemas.openxmlformats.org/officeDocument/2006/relationships/hyperlink" Target="https://t.me/fsrphil" TargetMode="External"/><Relationship Id="rId16" Type="http://schemas.openxmlformats.org/officeDocument/2006/relationships/hyperlink" Target="https://www.facebook.com/FSR.Phil.TUC" TargetMode="External"/><Relationship Id="rId20" Type="http://schemas.openxmlformats.org/officeDocument/2006/relationships/hyperlink" Target="https://www.tu-chemnitz.de/phil/imf/fachgruppe/index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fg_medienforschung/" TargetMode="External"/><Relationship Id="rId11" Type="http://schemas.openxmlformats.org/officeDocument/2006/relationships/image" Target="../media/image44.tif"/><Relationship Id="rId24" Type="http://schemas.openxmlformats.org/officeDocument/2006/relationships/hyperlink" Target="https://www.tu-chemnitz.de/phil/imf/" TargetMode="External"/><Relationship Id="rId5" Type="http://schemas.openxmlformats.org/officeDocument/2006/relationships/image" Target="../media/image41.tif"/><Relationship Id="rId15" Type="http://schemas.openxmlformats.org/officeDocument/2006/relationships/hyperlink" Target="https://www.instagram.com/tuchemnitz" TargetMode="External"/><Relationship Id="rId23" Type="http://schemas.openxmlformats.org/officeDocument/2006/relationships/hyperlink" Target="https://tu-chemnitz.de/" TargetMode="External"/><Relationship Id="rId10" Type="http://schemas.openxmlformats.org/officeDocument/2006/relationships/hyperlink" Target="mailto:mk-fachgruppe@phil.tu-chemnitz.de" TargetMode="External"/><Relationship Id="rId19" Type="http://schemas.openxmlformats.org/officeDocument/2006/relationships/image" Target="../media/image45.tif"/><Relationship Id="rId4" Type="http://schemas.openxmlformats.org/officeDocument/2006/relationships/hyperlink" Target="https://www.facebook.com/MedienkommunikationTUC" TargetMode="External"/><Relationship Id="rId9" Type="http://schemas.openxmlformats.org/officeDocument/2006/relationships/image" Target="../media/image43.tif"/><Relationship Id="rId14" Type="http://schemas.openxmlformats.org/officeDocument/2006/relationships/hyperlink" Target="https://www.instagram.com/imf_tuchemnitz/" TargetMode="External"/><Relationship Id="rId22" Type="http://schemas.openxmlformats.org/officeDocument/2006/relationships/hyperlink" Target="https://www.tu-chemnitz.de/projekt/fsrphil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tu-chemnitz.de/urz/network/access/wlan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bildungsportal.sachsen.de/opal/home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u-chemnitz.de/projekt/fsrphil/ophase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daniel.pietschmann@phil.tu-chemnitz.de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 l="-41998" r="-4199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1959480" y="-4320"/>
            <a:ext cx="10929600" cy="1207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4160" b="1" strike="noStrike" spc="-1">
                <a:solidFill>
                  <a:schemeClr val="lt1"/>
                </a:solidFill>
                <a:latin typeface="Roboto Condensed"/>
                <a:ea typeface="Roboto Condensed bold"/>
              </a:rPr>
              <a:t>Mentoring </a:t>
            </a:r>
            <a:endParaRPr lang="en-US" sz="416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77" name="TextBox 1"/>
          <p:cNvSpPr/>
          <p:nvPr/>
        </p:nvSpPr>
        <p:spPr>
          <a:xfrm>
            <a:off x="1980720" y="933120"/>
            <a:ext cx="31255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chemeClr val="lt1"/>
                </a:solidFill>
                <a:latin typeface="Roboto"/>
                <a:ea typeface="Roboto"/>
              </a:rPr>
              <a:t>Wintersemester 2024 / 2025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 advTm="38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Informatik und Kommunikationswissenschaft, B.Sc.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/>
          </p:nvPr>
        </p:nvSpPr>
        <p:spPr>
          <a:xfrm>
            <a:off x="3168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gemeinsamer Studiengang des IMF mit der </a:t>
            </a:r>
            <a:br>
              <a:rPr sz="1400" dirty="0"/>
            </a:b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Fakultät für Informatik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Inhalte der Medienkommunikation sind nicht ganz so umfangreich enthalten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dafür stärkerer Einbezug der Informatik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ähnliche Vertiefungsmöglichkeiten wie bei Medienkommunikation, dafür weniger Wahlpflichtbereiche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/>
          </p:nvPr>
        </p:nvSpPr>
        <p:spPr>
          <a:xfrm>
            <a:off x="58320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1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Fachstudienberater: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Dr. Frank Seifert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Professur Datenverwaltungssysteme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frank.seifert@informatik.tu-chemnitz.de</a:t>
            </a:r>
            <a:br>
              <a:rPr sz="1400" dirty="0"/>
            </a:b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0371 531-35061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1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Ansprechpartner für die Lehrangebote des IMF: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Dr. Daniel Pietschmann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Institut für Medienforschung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3"/>
              </a:rPr>
              <a:t>daniel.pietschmann@phil.tu-chemnitz.de</a:t>
            </a:r>
            <a:br>
              <a:rPr sz="1400" dirty="0"/>
            </a:b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0371 531-37693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p:transition spd="slow" advTm="62000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" dur="500"/>
                                        <p:tgtEl>
                                          <p:spTgt spid="3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500"/>
                                        <p:tgtEl>
                                          <p:spTgt spid="3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"/>
                                        <p:tgtEl>
                                          <p:spTgt spid="3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" dur="500"/>
                                        <p:tgtEl>
                                          <p:spTgt spid="3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" dur="500"/>
                                        <p:tgtEl>
                                          <p:spTgt spid="3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5" dur="500"/>
                                        <p:tgtEl>
                                          <p:spTgt spid="3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8" dur="500"/>
                                        <p:tgtEl>
                                          <p:spTgt spid="3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Digitale Medien- und Kommunikationskulturen, M.A.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3168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konsekutiver Master zum Bachelor Medienkommunikation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vertieft die Themen der nach qualitativen Paradigmen forschenden Professuren Medien- und Kommunikationswissenschaft sowie Visuelle Kommunikation und Mediensoziologie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je ein umfangreiches Forschungsprojekt zu den Themen der beiden Professuren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Verschiedene Ergänzungen wählbar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/>
          </p:nvPr>
        </p:nvSpPr>
        <p:spPr>
          <a:xfrm>
            <a:off x="58320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1" strike="noStrike" spc="-1">
                <a:solidFill>
                  <a:schemeClr val="dk1"/>
                </a:solidFill>
                <a:latin typeface="Noto Serif"/>
                <a:ea typeface="Noto Serif"/>
              </a:rPr>
              <a:t>Fachstudienberater: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M.A Thore Zielke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Professur Visuelle Kommunikation und Mediensoziologie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chemeClr val="lt2"/>
                </a:solidFill>
                <a:latin typeface="Noto Serif"/>
                <a:ea typeface="Noto Serif"/>
              </a:rPr>
              <a:t>thore.zielke@phil.tu-chemnitz.de</a:t>
            </a:r>
            <a:br>
              <a:rPr sz="1400"/>
            </a:b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0 371 531-39237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p:transition spd="slow" advTm="57000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" dur="500"/>
                                        <p:tgtEl>
                                          <p:spTgt spid="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500"/>
                                        <p:tgtEl>
                                          <p:spTgt spid="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"/>
                                        <p:tgtEl>
                                          <p:spTgt spid="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Medien- und Instruktionspsychologie, M.Sc.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/>
          </p:nvPr>
        </p:nvSpPr>
        <p:spPr>
          <a:xfrm>
            <a:off x="3168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konsekutiver Master zum Bachelor Medienkommunikation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vertieft die Themen der, nach quantitativem Paradigma forschenden, Professuren Medienpsychologie und Psychologie Digitaler Lernmedien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je ein umfangreiches Forschungsprojekt zu den Themen der beiden Professuren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Ergänzungsmodule in Psychologie, Medieninformatik, Wirtschaft, Marketing und Medienrecht, Germanistik, Pädagogik, Soziologie, Interkulturelle Kommunikation und interkulturelle Kompetenz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/>
          </p:nvPr>
        </p:nvSpPr>
        <p:spPr>
          <a:xfrm>
            <a:off x="58320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1" strike="noStrike" spc="-1">
                <a:solidFill>
                  <a:schemeClr val="dk1"/>
                </a:solidFill>
                <a:latin typeface="Noto Serif"/>
                <a:ea typeface="Noto Serif"/>
              </a:rPr>
              <a:t>Fachstudienberaterin: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Dr. Felix Krieglstein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Professur Digitale Lernmedien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u="sng" strike="noStrike" spc="-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felix.krieglstein@phil.tu-chemnitz.de</a:t>
            </a:r>
            <a:r>
              <a:rPr lang="de-DE" sz="1400" b="0" u="sng" strike="noStrike" spc="-1">
                <a:solidFill>
                  <a:schemeClr val="dk1"/>
                </a:solidFill>
                <a:uFillTx/>
                <a:latin typeface="Noto Serif"/>
                <a:ea typeface="Noto Serif"/>
              </a:rPr>
              <a:t> </a:t>
            </a:r>
            <a:br>
              <a:rPr sz="1400"/>
            </a:b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0371 531 39108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p:transition spd="slow" advTm="30000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" dur="500"/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500"/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"/>
                                        <p:tgtEl>
                                          <p:spTgt spid="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E-Mail-Dienst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/>
          </p:nvPr>
        </p:nvSpPr>
        <p:spPr>
          <a:xfrm>
            <a:off x="317520" y="1727280"/>
            <a:ext cx="10887840" cy="4820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auch OPAL-Benachrichtigungen kommen hier an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wenn nicht anders möglich: Weiterleitung einrichten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per Webmail: </a:t>
            </a: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mail.tu-chemnitz.de/</a:t>
            </a:r>
            <a:r>
              <a:rPr lang="de-DE" sz="1400" b="0" u="sng" strike="noStrike" spc="-1" dirty="0" err="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login.php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in Mail-App / -Software einrichten: </a:t>
            </a: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3"/>
              </a:rPr>
              <a:t>tu-chemnitz.de/</a:t>
            </a:r>
            <a:r>
              <a:rPr lang="de-DE" sz="1400" b="0" u="sng" strike="noStrike" spc="-1" dirty="0" err="1">
                <a:solidFill>
                  <a:schemeClr val="dk1"/>
                </a:solidFill>
                <a:uFillTx/>
                <a:latin typeface="Noto Serif"/>
                <a:ea typeface="Noto Serif"/>
                <a:hlinkClick r:id="rId3"/>
              </a:rPr>
              <a:t>urz</a:t>
            </a: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3"/>
              </a:rPr>
              <a:t>/mail/access.html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p:transition spd="slow" advTm="6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Wo finde ich Infos zu meinem Stundenplan?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/>
          </p:nvPr>
        </p:nvSpPr>
        <p:spPr>
          <a:xfrm>
            <a:off x="317520" y="1727280"/>
            <a:ext cx="10887840" cy="4820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der Studienablaufplan zeigt den theoretischen Ablauf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im Vorlesungsverzeichnis finden sich vor Semesterbeginn Informationen zu den Veranstaltungen die stattfinden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per Mail (</a:t>
            </a:r>
            <a:r>
              <a:rPr lang="de-DE" sz="1400" b="0" strike="noStrike" spc="-1" dirty="0" err="1">
                <a:solidFill>
                  <a:schemeClr val="dk1"/>
                </a:solidFill>
                <a:latin typeface="Noto Serif"/>
                <a:ea typeface="Noto Serif"/>
              </a:rPr>
              <a:t>imf-official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) gibt es meist Informationen zur Online-Einschreibung und ausfallenden Veranstaltungen oder ersatzweise angebotenen (z.B. vorgezogenen) Möglichkeiten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wenn es Gruppen bei Veranstaltungen gibt, sind meist auch nur begrenzt Plätze da – dann ist die Einschreibung besonders wichtig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p:transition spd="slow" advTm="87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Wo finde ich Infos zu meinen Veranstaltungen?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/>
          </p:nvPr>
        </p:nvSpPr>
        <p:spPr>
          <a:xfrm>
            <a:off x="317520" y="1727280"/>
            <a:ext cx="10887840" cy="4820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im Vorlesungsverzeichnis (auch Verlinkungen zu OPAL)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auf OPAL – über Suche oder Kursangebote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auf den IMF- und Professur-Websites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in Mails über den </a:t>
            </a:r>
            <a:r>
              <a:rPr lang="de-DE" sz="1400" b="0" strike="noStrike" spc="-1" dirty="0" err="1">
                <a:solidFill>
                  <a:schemeClr val="dk1"/>
                </a:solidFill>
                <a:latin typeface="Noto Serif"/>
                <a:ea typeface="Noto Serif"/>
              </a:rPr>
              <a:t>imf-official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 Verteiler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auf Nachfrage beim Fachstudienberater oder der/dem im Vorlesungsverzeichnis angegebenen Dozierenden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mit guter Vernetzung – wenn eine/einer fragt, können die Informationen weitergegeben werden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p:transition spd="slow" advTm="56000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" dur="500"/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500"/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"/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" dur="500"/>
                                        <p:tgtEl>
                                          <p:spTgt spid="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" dur="500"/>
                                        <p:tgtEl>
                                          <p:spTgt spid="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Was sind eigentlich Studiendokumente?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3168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rechtliche Grundlage eures Studiums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legen allgemeine Eckpunkte der Lehre fest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Modulbeschreibungen legen Inhalte und Prüfungsform(en) fest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Studienablaufplan beschreibt theoretischen Ablauf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Prüfungsordnung legt u.a. Prüfungsarten, Bewertungsmodalitäten und Gewichtungen der Modulnoten für die Abschlussnote fest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Leistungspunkte entsprechen nicht unbedingt einer Gewichtung der Modulnoten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zu finden auf der Website des IMF:</a:t>
            </a:r>
            <a:br>
              <a:rPr sz="1400" dirty="0"/>
            </a:br>
            <a:r>
              <a:rPr lang="de-DE" sz="1400" b="0" u="sng" strike="noStrike" spc="-1" dirty="0">
                <a:solidFill>
                  <a:schemeClr val="accent4"/>
                </a:solidFill>
                <a:uFillTx/>
                <a:latin typeface="Noto Serif"/>
                <a:ea typeface="Noto Serif"/>
                <a:hlinkClick r:id="rId2"/>
              </a:rPr>
              <a:t>tu-chemnitz.de/</a:t>
            </a:r>
            <a:r>
              <a:rPr lang="de-DE" sz="1400" b="0" u="sng" strike="noStrike" spc="-1" dirty="0" err="1">
                <a:solidFill>
                  <a:schemeClr val="accent4"/>
                </a:solidFill>
                <a:uFillTx/>
                <a:latin typeface="Noto Serif"/>
                <a:ea typeface="Noto Serif"/>
                <a:hlinkClick r:id="rId2"/>
              </a:rPr>
              <a:t>phil</a:t>
            </a:r>
            <a:r>
              <a:rPr lang="de-DE" sz="1400" b="0" u="sng" strike="noStrike" spc="-1" dirty="0">
                <a:solidFill>
                  <a:schemeClr val="accent4"/>
                </a:solidFill>
                <a:uFillTx/>
                <a:latin typeface="Noto Serif"/>
                <a:ea typeface="Noto Serif"/>
                <a:hlinkClick r:id="rId2"/>
              </a:rPr>
              <a:t>/</a:t>
            </a:r>
            <a:r>
              <a:rPr lang="de-DE" sz="1400" b="0" u="sng" strike="noStrike" spc="-1" dirty="0" err="1">
                <a:solidFill>
                  <a:schemeClr val="accent4"/>
                </a:solidFill>
                <a:uFillTx/>
                <a:latin typeface="Noto Serif"/>
                <a:ea typeface="Noto Serif"/>
                <a:hlinkClick r:id="rId2"/>
              </a:rPr>
              <a:t>imf</a:t>
            </a:r>
            <a:r>
              <a:rPr lang="de-DE" sz="1400" b="0" u="sng" strike="noStrike" spc="-1" dirty="0">
                <a:solidFill>
                  <a:schemeClr val="accent4"/>
                </a:solidFill>
                <a:uFillTx/>
                <a:latin typeface="Noto Serif"/>
                <a:ea typeface="Noto Serif"/>
                <a:hlinkClick r:id="rId2"/>
              </a:rPr>
              <a:t>/</a:t>
            </a:r>
            <a:r>
              <a:rPr lang="de-DE" sz="1400" b="0" u="sng" strike="noStrike" spc="-1" dirty="0" err="1">
                <a:solidFill>
                  <a:schemeClr val="accent4"/>
                </a:solidFill>
                <a:uFillTx/>
                <a:latin typeface="Noto Serif"/>
                <a:ea typeface="Noto Serif"/>
                <a:hlinkClick r:id="rId2"/>
              </a:rPr>
              <a:t>studiengaenge.php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27" name="Inhaltsplatzhalter 10"/>
          <p:cNvPicPr/>
          <p:nvPr/>
        </p:nvPicPr>
        <p:blipFill>
          <a:blip r:embed="rId3"/>
          <a:srcRect t="1500" b="14858"/>
          <a:stretch/>
        </p:blipFill>
        <p:spPr>
          <a:xfrm>
            <a:off x="6069960" y="1727280"/>
            <a:ext cx="4897800" cy="482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0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Kurseinschreibung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/>
          </p:nvPr>
        </p:nvSpPr>
        <p:spPr>
          <a:xfrm>
            <a:off x="3168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Kurseinschreibung bei Übungen und Seminaren mit begrenzter Teilnehmendenzahl (für gewöhnlich 30 Studierende) und/oder mehreren Gruppen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75480"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→ 	notwendig und verpflichtend, </a:t>
            </a:r>
            <a:br>
              <a:rPr sz="1400" dirty="0"/>
            </a:b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um einen Platz zu erhalten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75480"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→	</a:t>
            </a:r>
            <a:r>
              <a:rPr lang="de-DE" sz="1400" b="1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Start Onlineeinschreibung für Erstsemester:</a:t>
            </a:r>
            <a:br>
              <a:rPr sz="1400" dirty="0"/>
            </a:br>
            <a:r>
              <a:rPr lang="de-DE" sz="1400" b="1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</a:t>
            </a:r>
            <a:r>
              <a:rPr lang="de-DE" sz="1400" b="1" strike="noStrike" spc="-1" dirty="0">
                <a:solidFill>
                  <a:schemeClr val="accent4"/>
                </a:solidFill>
                <a:latin typeface="Noto Serif"/>
                <a:ea typeface="Noto Serif"/>
              </a:rPr>
              <a:t>Donnerstag, 11.10., 16.00 Uhr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285840" indent="-28584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Kurseinschreibung für Vorlesungen &amp; andere Veranstaltungen online ohne Begrenzung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8920"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→ 	notwendig, um Informationen &amp; Zugriff zu</a:t>
            </a:r>
            <a:br>
              <a:rPr sz="1400" dirty="0"/>
            </a:b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Materialien zu erhalten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8920"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30" name="Inhaltsplatzhalter 5" descr="Ein Bild, das Text enthält.&#10;&#10;Automatisch generierte Beschreibung"/>
          <p:cNvPicPr/>
          <p:nvPr/>
        </p:nvPicPr>
        <p:blipFill>
          <a:blip r:embed="rId2"/>
          <a:stretch/>
        </p:blipFill>
        <p:spPr>
          <a:xfrm>
            <a:off x="5857920" y="1733400"/>
            <a:ext cx="5373000" cy="2563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64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Mailverteiler für aktuelle Infos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/>
          </p:nvPr>
        </p:nvSpPr>
        <p:spPr>
          <a:xfrm>
            <a:off x="3168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1" strike="noStrike" spc="-1">
                <a:solidFill>
                  <a:schemeClr val="dk1"/>
                </a:solidFill>
                <a:latin typeface="Noto Serif"/>
                <a:ea typeface="Noto Serif"/>
              </a:rPr>
              <a:t>imf-official: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studiumsrelevante Informationen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Informationen zu Lehrveranstaltungen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Informationen zur Online-Einschreibung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Anmeldung Mailingliste imf-official: </a:t>
            </a:r>
            <a:br>
              <a:rPr sz="1400"/>
            </a:br>
            <a:r>
              <a:rPr lang="de-DE" sz="1400" b="0" u="sng" strike="noStrike" spc="-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mailman.tu-chemnitz.de/</a:t>
            </a:r>
            <a:r>
              <a:rPr lang="de-DE" sz="1400" b="0" u="sng" strike="noStrike" spc="-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mailman</a:t>
            </a:r>
            <a:r>
              <a:rPr lang="de-DE" sz="1400" b="0" u="sng" strike="noStrike" spc="-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/</a:t>
            </a:r>
            <a:r>
              <a:rPr lang="de-DE" sz="1400" b="0" u="sng" strike="noStrike" spc="-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listinfo</a:t>
            </a:r>
            <a:r>
              <a:rPr lang="de-DE" sz="1400" b="0" u="sng" strike="noStrike" spc="-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/</a:t>
            </a:r>
            <a:r>
              <a:rPr lang="de-DE" sz="1400" b="0" u="sng" strike="noStrike" spc="-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imf-official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/>
          </p:nvPr>
        </p:nvSpPr>
        <p:spPr>
          <a:xfrm>
            <a:off x="58320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1" strike="noStrike" spc="-1">
                <a:solidFill>
                  <a:schemeClr val="dk1"/>
                </a:solidFill>
                <a:latin typeface="Noto Serif"/>
                <a:ea typeface="Noto Serif"/>
              </a:rPr>
              <a:t>imf-public: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Allgemeine Informationen für Studierende des IMF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Stellenausschreibungen für Nebenjobs und Praktika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Einladungen zu Veranstaltungen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Anmeldung Mailingliste imf-public: </a:t>
            </a:r>
            <a:br>
              <a:rPr sz="1400"/>
            </a:br>
            <a:r>
              <a:rPr lang="de-DE" sz="1400" b="0" u="sng" strike="noStrike" spc="-1">
                <a:solidFill>
                  <a:schemeClr val="dk1"/>
                </a:solidFill>
                <a:uFillTx/>
                <a:latin typeface="Noto Serif"/>
                <a:ea typeface="Noto Serif"/>
                <a:hlinkClick r:id="rId3"/>
              </a:rPr>
              <a:t>mailman.tu-chemnitz.de/</a:t>
            </a:r>
            <a:r>
              <a:rPr lang="de-DE" sz="1400" b="0" u="sng" strike="noStrike" spc="-1">
                <a:solidFill>
                  <a:schemeClr val="dk1"/>
                </a:solidFill>
                <a:uFillTx/>
                <a:latin typeface="Noto Serif"/>
                <a:ea typeface="Noto Serif"/>
                <a:hlinkClick r:id="rId3"/>
              </a:rPr>
              <a:t>mailman</a:t>
            </a:r>
            <a:r>
              <a:rPr lang="de-DE" sz="1400" b="0" u="sng" strike="noStrike" spc="-1">
                <a:solidFill>
                  <a:schemeClr val="dk1"/>
                </a:solidFill>
                <a:uFillTx/>
                <a:latin typeface="Noto Serif"/>
                <a:ea typeface="Noto Serif"/>
                <a:hlinkClick r:id="rId3"/>
              </a:rPr>
              <a:t>/</a:t>
            </a:r>
            <a:r>
              <a:rPr lang="de-DE" sz="1400" b="0" u="sng" strike="noStrike" spc="-1">
                <a:solidFill>
                  <a:schemeClr val="dk1"/>
                </a:solidFill>
                <a:uFillTx/>
                <a:latin typeface="Noto Serif"/>
                <a:ea typeface="Noto Serif"/>
                <a:hlinkClick r:id="rId3"/>
              </a:rPr>
              <a:t>listinfo</a:t>
            </a:r>
            <a:r>
              <a:rPr lang="de-DE" sz="1400" b="0" u="sng" strike="noStrike" spc="-1">
                <a:solidFill>
                  <a:schemeClr val="dk1"/>
                </a:solidFill>
                <a:uFillTx/>
                <a:latin typeface="Noto Serif"/>
                <a:ea typeface="Noto Serif"/>
                <a:hlinkClick r:id="rId3"/>
              </a:rPr>
              <a:t>/</a:t>
            </a:r>
            <a:r>
              <a:rPr lang="de-DE" sz="1400" b="0" u="sng" strike="noStrike" spc="-1">
                <a:solidFill>
                  <a:schemeClr val="dk1"/>
                </a:solidFill>
                <a:uFillTx/>
                <a:latin typeface="Noto Serif"/>
                <a:ea typeface="Noto Serif"/>
                <a:hlinkClick r:id="rId3"/>
              </a:rPr>
              <a:t>imf-public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34" name="Grafik 2" descr="Ein Bild, das Text, Screenshot, Muster, Grafiken enthält.&#10;&#10;Automatisch generierte Beschreibung"/>
          <p:cNvPicPr/>
          <p:nvPr/>
        </p:nvPicPr>
        <p:blipFill>
          <a:blip r:embed="rId4"/>
          <a:stretch/>
        </p:blipFill>
        <p:spPr>
          <a:xfrm>
            <a:off x="2086920" y="4633920"/>
            <a:ext cx="1833840" cy="2277720"/>
          </a:xfrm>
          <a:prstGeom prst="rect">
            <a:avLst/>
          </a:prstGeom>
          <a:ln w="0">
            <a:noFill/>
          </a:ln>
        </p:spPr>
      </p:pic>
      <p:pic>
        <p:nvPicPr>
          <p:cNvPr id="335" name="Grafik 4" descr="Ein Bild, das Text, Screenshot, Grafiken, Muster enthält.&#10;&#10;Automatisch generierte Beschreibung"/>
          <p:cNvPicPr/>
          <p:nvPr/>
        </p:nvPicPr>
        <p:blipFill>
          <a:blip r:embed="rId5"/>
          <a:stretch/>
        </p:blipFill>
        <p:spPr>
          <a:xfrm>
            <a:off x="7567920" y="4564800"/>
            <a:ext cx="1903680" cy="2364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84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SB-Service und Prüfungsanmeldung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/>
          </p:nvPr>
        </p:nvSpPr>
        <p:spPr>
          <a:xfrm>
            <a:off x="3168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ist euch schon von der Bewerbung bekannt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Anmeldung künftig nicht mehr mit Bewerberlogin, sondern Anmeldung als Student mit URZ-Kürzel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Herunterladen von Bescheinigungen 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Ändern von Kontaktdaten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Rückmeldung zum neuen Semester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Anmeldung von Leistungen während der Anmeldezeit-räume (siehe dazu Website und Rundmails des ZPA)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Zugriff auf Leistungsübersicht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Herunterladen von Prüfungsprotokollen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38" name="Inhaltsplatzhalter 6"/>
          <p:cNvPicPr/>
          <p:nvPr/>
        </p:nvPicPr>
        <p:blipFill>
          <a:blip r:embed="rId2"/>
          <a:stretch/>
        </p:blipFill>
        <p:spPr>
          <a:xfrm>
            <a:off x="6083640" y="1727280"/>
            <a:ext cx="4870440" cy="482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91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rafik 277"/>
          <p:cNvPicPr/>
          <p:nvPr/>
        </p:nvPicPr>
        <p:blipFill>
          <a:blip r:embed="rId2"/>
          <a:stretch/>
        </p:blipFill>
        <p:spPr>
          <a:xfrm>
            <a:off x="0" y="805320"/>
            <a:ext cx="11505960" cy="5571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29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 dirty="0">
                <a:solidFill>
                  <a:schemeClr val="dk1"/>
                </a:solidFill>
                <a:latin typeface="Roboto Condensed"/>
                <a:ea typeface="Roboto Condensed"/>
              </a:rPr>
              <a:t>Prüfungsformen</a:t>
            </a:r>
            <a:endParaRPr lang="en-US" sz="34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/>
          </p:nvPr>
        </p:nvSpPr>
        <p:spPr>
          <a:xfrm>
            <a:off x="317520" y="1727280"/>
            <a:ext cx="10887840" cy="4820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9360"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1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Prüfungsvorleistungen (PVL) 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Ergebnisse müssen vorliegen, um an Prüfungen teilzunehmen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es gibt nur “Bestanden“ oder „Nicht Bestanden“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werden oft während des Semesters als Referat oder Aufgaben erbracht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9360"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1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Prüfungsleistungen (PL)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bei Prüfungen gibt es nur drei Versuche – sonst ist die Prüfung „endgültig nicht bestanden“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bestandene Prüfungen können nicht wiederholt werden, um die Note zu verbessern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Noten von 1 bis 4 sind möglich, mit Abstufungen ,3 und ,7; 5 bedeutet „Nicht Bestanden“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p:transition spd="slow" advTm="130000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" dur="500"/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5" dur="500"/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0" dur="500"/>
                                        <p:tgtEl>
                                          <p:spTgt spid="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5" dur="500"/>
                                        <p:tgtEl>
                                          <p:spTgt spid="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8" dur="500"/>
                                        <p:tgtEl>
                                          <p:spTgt spid="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1" dur="500"/>
                                        <p:tgtEl>
                                          <p:spTgt spid="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6" dur="500"/>
                                        <p:tgtEl>
                                          <p:spTgt spid="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Prüfungsanmeldung per Formular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/>
          </p:nvPr>
        </p:nvSpPr>
        <p:spPr>
          <a:xfrm>
            <a:off x="3168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manchmal lässt sich eine Prüfung nicht über den SB-Service anmelden (z.B. bei abgelaufenen Fristen oder Ersatzveranstaltungen, die so nicht im SAP stehen)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dann erfolgt die Anmeldung über das Formular des Zentralen Prüfungsamtes (ZPA)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Download: </a:t>
            </a: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https://www.tu-chemnitz.de/zpa/formulare/index.php</a:t>
            </a:r>
            <a:endParaRPr lang="de-DE" sz="1400" b="0" u="sng" strike="noStrike" spc="-1" dirty="0">
              <a:solidFill>
                <a:schemeClr val="dk1"/>
              </a:solidFill>
              <a:uFillTx/>
              <a:latin typeface="Noto Serif"/>
              <a:ea typeface="Noto Serif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Abgabe kann über den ZPA-Briefkasten oder per Mail (als Scan oder digital signiert) erfolgen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Zuständig für die Studiengänge des IMF ist Frau Pfeiffer: </a:t>
            </a: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3"/>
              </a:rPr>
              <a:t>zpa9@verwaltung.tu-chemnitz.de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 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43" name="Inhaltsplatzhalter 8" descr="Ein Bild, das Tisch enthält.&#10;&#10;Automatisch generierte Beschreibung"/>
          <p:cNvPicPr/>
          <p:nvPr/>
        </p:nvPicPr>
        <p:blipFill>
          <a:blip r:embed="rId4"/>
          <a:stretch/>
        </p:blipFill>
        <p:spPr>
          <a:xfrm>
            <a:off x="6081480" y="1727280"/>
            <a:ext cx="4874760" cy="4820400"/>
          </a:xfrm>
          <a:prstGeom prst="rect">
            <a:avLst/>
          </a:prstGeom>
          <a:ln w="0">
            <a:solidFill>
              <a:srgbClr val="9D9C9C"/>
            </a:solidFill>
          </a:ln>
        </p:spPr>
      </p:pic>
    </p:spTree>
  </p:cSld>
  <p:clrMapOvr>
    <a:masterClrMapping/>
  </p:clrMapOvr>
  <p:transition spd="slow" advTm="119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Versuchspersonenstunden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/>
          </p:nvPr>
        </p:nvSpPr>
        <p:spPr>
          <a:xfrm>
            <a:off x="317520" y="1727280"/>
            <a:ext cx="10887840" cy="4820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in den Studiengängen B_MK, B_CC und M_MI müssen Versuchspersonenstunden gesammelt werden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dazu muss an Studien der Professuren des IMF teilgenommen werden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auch ihr könnt bei Untersuchungen im Rahmen von Abschlussarbeiten davon profitieren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es gibt sowohl Online-Studien als auch Studien, die in Präsenz durchgeführt werden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Die Anrechnung von VPS erfolgt über das URZ-Nutzerkürzel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dirty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Eine Übersicht befindet sich im dafür vorgesehenen Opal Raum</a:t>
            </a:r>
            <a:br>
              <a:rPr sz="1400" dirty="0"/>
            </a:b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 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Anmeldung Mailingliste: </a:t>
            </a: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mailman.tu-chemnitz.de/</a:t>
            </a:r>
            <a:r>
              <a:rPr lang="de-DE" sz="1400" b="0" u="sng" strike="noStrike" spc="-1" dirty="0" err="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mailman</a:t>
            </a: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/</a:t>
            </a:r>
            <a:r>
              <a:rPr lang="de-DE" sz="1400" b="0" u="sng" strike="noStrike" spc="-1" dirty="0" err="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listinfo</a:t>
            </a: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/</a:t>
            </a:r>
            <a:r>
              <a:rPr lang="de-DE" sz="1400" b="0" u="sng" strike="noStrike" spc="-1" dirty="0" err="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studienteilnahme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spc="-1" dirty="0">
                <a:solidFill>
                  <a:schemeClr val="dk1"/>
                </a:solidFill>
                <a:latin typeface="Noto Serif"/>
                <a:ea typeface="Noto Serif"/>
              </a:rPr>
              <a:t>Opal Kurs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:  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  <a:hlinkClick r:id="rId3"/>
              </a:rPr>
              <a:t>https://bildungsportal.sachsen.de/opal/auth/RepositoryEntry/42427416577/?1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 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p:transition spd="slow" advTm="344000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" dur="500"/>
                                        <p:tgtEl>
                                          <p:spTgt spid="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500"/>
                                        <p:tgtEl>
                                          <p:spTgt spid="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"/>
                                        <p:tgtEl>
                                          <p:spTgt spid="3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9" dur="500"/>
                                        <p:tgtEl>
                                          <p:spTgt spid="3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" dur="500"/>
                                        <p:tgtEl>
                                          <p:spTgt spid="3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5" dur="500"/>
                                        <p:tgtEl>
                                          <p:spTgt spid="3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8" dur="500"/>
                                        <p:tgtEl>
                                          <p:spTgt spid="3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Wie finde ich mich an der Uni zurecht?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/>
          </p:nvPr>
        </p:nvSpPr>
        <p:spPr>
          <a:xfrm>
            <a:off x="3168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r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Straße der Nationen   </a:t>
            </a:r>
            <a:r>
              <a:rPr lang="de-DE" sz="2800" b="1" strike="noStrike" spc="-1" dirty="0">
                <a:solidFill>
                  <a:schemeClr val="accent6"/>
                </a:solidFill>
                <a:latin typeface="Roboto Black"/>
                <a:ea typeface="Roboto Black"/>
              </a:rPr>
              <a:t>A</a:t>
            </a:r>
            <a:endParaRPr lang="en-US" sz="28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algn="r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Wilhelm-Raabe-Straße   </a:t>
            </a:r>
            <a:r>
              <a:rPr lang="de-DE" sz="2800" b="1" strike="noStrike" spc="-1" dirty="0">
                <a:solidFill>
                  <a:srgbClr val="0075BF"/>
                </a:solidFill>
                <a:latin typeface="Roboto Black"/>
                <a:ea typeface="Roboto Black"/>
              </a:rPr>
              <a:t>B</a:t>
            </a:r>
            <a:endParaRPr lang="en-US" sz="28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algn="r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 dirty="0" err="1">
                <a:solidFill>
                  <a:schemeClr val="dk1"/>
                </a:solidFill>
                <a:latin typeface="Noto Serif"/>
                <a:ea typeface="Noto Serif"/>
              </a:rPr>
              <a:t>Reichenhainer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 Straße   </a:t>
            </a:r>
            <a:r>
              <a:rPr lang="de-DE" sz="2800" b="1" strike="noStrike" spc="-1" dirty="0">
                <a:solidFill>
                  <a:schemeClr val="accent4"/>
                </a:solidFill>
                <a:latin typeface="Roboto Black"/>
                <a:ea typeface="Roboto Black"/>
              </a:rPr>
              <a:t>C</a:t>
            </a:r>
            <a:endParaRPr lang="en-US" sz="28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algn="r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Sportforum  </a:t>
            </a:r>
            <a:r>
              <a:rPr lang="de-DE" sz="1400" b="1" strike="noStrike" spc="-1" dirty="0">
                <a:solidFill>
                  <a:schemeClr val="lt2"/>
                </a:solidFill>
                <a:latin typeface="Roboto Black"/>
                <a:ea typeface="Roboto Black"/>
              </a:rPr>
              <a:t> </a:t>
            </a:r>
            <a:r>
              <a:rPr lang="de-DE" sz="2800" b="1" strike="noStrike" spc="-1" dirty="0">
                <a:solidFill>
                  <a:schemeClr val="lt2"/>
                </a:solidFill>
                <a:latin typeface="Roboto Black"/>
                <a:ea typeface="Roboto Black"/>
              </a:rPr>
              <a:t>D</a:t>
            </a:r>
            <a:endParaRPr lang="en-US" sz="28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algn="r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 dirty="0" err="1">
                <a:solidFill>
                  <a:schemeClr val="dk1"/>
                </a:solidFill>
                <a:latin typeface="Noto Serif"/>
                <a:ea typeface="Noto Serif"/>
              </a:rPr>
              <a:t>Erfenschlager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 Straße </a:t>
            </a:r>
            <a:r>
              <a:rPr lang="de-DE" sz="28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 </a:t>
            </a:r>
            <a:r>
              <a:rPr lang="de-DE" sz="2800" b="1" strike="noStrike" spc="-1" dirty="0">
                <a:solidFill>
                  <a:schemeClr val="accent1"/>
                </a:solidFill>
                <a:latin typeface="Roboto Black"/>
                <a:ea typeface="Roboto Black"/>
              </a:rPr>
              <a:t>E</a:t>
            </a:r>
            <a:endParaRPr lang="en-US" sz="28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48" name="Inhaltsplatzhalter 9"/>
          <p:cNvPicPr/>
          <p:nvPr/>
        </p:nvPicPr>
        <p:blipFill>
          <a:blip r:embed="rId2"/>
          <a:srcRect t="16435" b="2914"/>
          <a:stretch/>
        </p:blipFill>
        <p:spPr>
          <a:xfrm>
            <a:off x="6363360" y="1727280"/>
            <a:ext cx="4311000" cy="482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8000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" dur="500"/>
                                        <p:tgtEl>
                                          <p:spTgt spid="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7" dur="500"/>
                                        <p:tgtEl>
                                          <p:spTgt spid="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nhaltsplatzhalter 9"/>
          <p:cNvPicPr/>
          <p:nvPr/>
        </p:nvPicPr>
        <p:blipFill>
          <a:blip r:embed="rId2"/>
          <a:srcRect t="16435" b="2914"/>
          <a:stretch/>
        </p:blipFill>
        <p:spPr>
          <a:xfrm>
            <a:off x="1583640" y="0"/>
            <a:ext cx="12599280" cy="14087880"/>
          </a:xfrm>
          <a:prstGeom prst="rect">
            <a:avLst/>
          </a:prstGeom>
          <a:ln w="0">
            <a:noFill/>
          </a:ln>
        </p:spPr>
      </p:pic>
      <p:sp>
        <p:nvSpPr>
          <p:cNvPr id="350" name="Rechteck 33"/>
          <p:cNvSpPr/>
          <p:nvPr/>
        </p:nvSpPr>
        <p:spPr>
          <a:xfrm>
            <a:off x="0" y="6840000"/>
            <a:ext cx="11519640" cy="35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51" name="Rechteck 5"/>
          <p:cNvSpPr/>
          <p:nvPr/>
        </p:nvSpPr>
        <p:spPr>
          <a:xfrm>
            <a:off x="0" y="0"/>
            <a:ext cx="7703640" cy="683928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Campus Straße der Nationen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/>
          </p:nvPr>
        </p:nvSpPr>
        <p:spPr>
          <a:xfrm>
            <a:off x="3168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Bibliothek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Omnibusbahnhof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Böttcher-Bau („</a:t>
            </a:r>
            <a:r>
              <a:rPr lang="de-DE" sz="1400" b="0" strike="noStrike" spc="-1" dirty="0" err="1">
                <a:solidFill>
                  <a:schemeClr val="dk1"/>
                </a:solidFill>
                <a:latin typeface="Noto Serif"/>
                <a:ea typeface="Noto Serif"/>
              </a:rPr>
              <a:t>Strana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“)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Hauptbahnhof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RAWEMA-Bau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714240" lvl="1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Sekretariat Gabriela Luft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714240" lvl="1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Prof. Mensch und Technik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714240" lvl="1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Prof. Psychologie Digitaler Lernmedien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Zentralhaltestelle („</a:t>
            </a:r>
            <a:r>
              <a:rPr lang="de-DE" sz="1400" b="0" strike="noStrike" spc="-1" dirty="0" err="1">
                <a:solidFill>
                  <a:schemeClr val="dk1"/>
                </a:solidFill>
                <a:latin typeface="Noto Serif"/>
                <a:ea typeface="Noto Serif"/>
              </a:rPr>
              <a:t>Zenti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“)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  <p:cxnSp>
        <p:nvCxnSpPr>
          <p:cNvPr id="354" name="Gerade Verbindung mit Pfeil 7"/>
          <p:cNvCxnSpPr/>
          <p:nvPr/>
        </p:nvCxnSpPr>
        <p:spPr>
          <a:xfrm flipV="1">
            <a:off x="1799640" y="1727280"/>
            <a:ext cx="6553440" cy="216720"/>
          </a:xfrm>
          <a:prstGeom prst="straightConnector1">
            <a:avLst/>
          </a:prstGeom>
          <a:ln w="38100">
            <a:solidFill>
              <a:srgbClr val="AFD462"/>
            </a:solidFill>
            <a:round/>
            <a:tailEnd type="triangle" w="med" len="med"/>
          </a:ln>
        </p:spPr>
      </p:cxnSp>
      <p:cxnSp>
        <p:nvCxnSpPr>
          <p:cNvPr id="355" name="Gerade Verbindung mit Pfeil 20"/>
          <p:cNvCxnSpPr>
            <a:cxnSpLocks/>
          </p:cNvCxnSpPr>
          <p:nvPr/>
        </p:nvCxnSpPr>
        <p:spPr>
          <a:xfrm flipV="1">
            <a:off x="2036241" y="3797076"/>
            <a:ext cx="6080238" cy="196816"/>
          </a:xfrm>
          <a:prstGeom prst="straightConnector1">
            <a:avLst/>
          </a:prstGeom>
          <a:ln w="38100">
            <a:solidFill>
              <a:srgbClr val="AFD462"/>
            </a:solidFill>
            <a:round/>
            <a:tailEnd type="triangle" w="med" len="med"/>
          </a:ln>
        </p:spPr>
      </p:cxnSp>
      <p:cxnSp>
        <p:nvCxnSpPr>
          <p:cNvPr id="356" name="Gerader Verbinder 19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DF5F07"/>
            </a:solidFill>
            <a:round/>
          </a:ln>
        </p:spPr>
      </p:cxnSp>
      <p:cxnSp>
        <p:nvCxnSpPr>
          <p:cNvPr id="357" name="Gerader Verbinder 20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sp>
        <p:nvSpPr>
          <p:cNvPr id="358" name="Rectangle 4"/>
          <p:cNvSpPr/>
          <p:nvPr/>
        </p:nvSpPr>
        <p:spPr>
          <a:xfrm>
            <a:off x="719640" y="6847920"/>
            <a:ext cx="1007748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400" tIns="43200" rIns="86400" bIns="43200" numCol="1" spc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O-Phase Wintersemester 2023 / 2024  ∙  Mentoring für die Studiengänge des IMF  ∙  Fachgruppe Medienforschung  ∙  Larissa Flade – Stefan Neubauer - Philipp Fabritius – Nico </a:t>
            </a:r>
            <a:r>
              <a:rPr lang="de-DE" sz="1000" b="0" strike="noStrike" spc="-1" dirty="0" err="1">
                <a:solidFill>
                  <a:schemeClr val="dk1"/>
                </a:solidFill>
                <a:latin typeface="Roboto Condensed Light"/>
                <a:ea typeface="Roboto Condensed Light"/>
              </a:rPr>
              <a:t>Stolzenbach</a:t>
            </a: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 ∙  07.10.2024</a:t>
            </a:r>
            <a:endParaRPr lang="de-DE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Fußzeilenplatzhalter 4"/>
          <p:cNvSpPr/>
          <p:nvPr/>
        </p:nvSpPr>
        <p:spPr>
          <a:xfrm>
            <a:off x="10800720" y="6847920"/>
            <a:ext cx="7160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5533930A-F1EA-40F8-BFF3-5BC070AE7885}" type="slidenum">
              <a:rPr lang="de-DE" sz="1050" b="0" strike="noStrike" spc="-1">
                <a:solidFill>
                  <a:schemeClr val="dk1"/>
                </a:solidFill>
                <a:latin typeface="Roboto Condensed Light"/>
                <a:ea typeface="Roboto Condensed Light"/>
              </a:rPr>
              <a:t>24</a:t>
            </a:fld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60" name="Gerader Verbinder 13"/>
          <p:cNvCxnSpPr/>
          <p:nvPr/>
        </p:nvCxnSpPr>
        <p:spPr>
          <a:xfrm>
            <a:off x="10800720" y="6847560"/>
            <a:ext cx="720" cy="352440"/>
          </a:xfrm>
          <a:prstGeom prst="straightConnector1">
            <a:avLst/>
          </a:prstGeom>
          <a:ln w="12700">
            <a:solidFill>
              <a:srgbClr val="9D9C9C"/>
            </a:solidFill>
            <a:round/>
          </a:ln>
        </p:spPr>
      </p:cxnSp>
    </p:spTree>
  </p:cSld>
  <p:clrMapOvr>
    <a:masterClrMapping/>
  </p:clrMapOvr>
  <p:transition spd="slow" advTm="91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nhaltsplatzhalter 9"/>
          <p:cNvPicPr/>
          <p:nvPr/>
        </p:nvPicPr>
        <p:blipFill>
          <a:blip r:embed="rId2"/>
          <a:srcRect t="16435" b="2914"/>
          <a:stretch/>
        </p:blipFill>
        <p:spPr>
          <a:xfrm>
            <a:off x="1583640" y="-4105080"/>
            <a:ext cx="12599280" cy="14087880"/>
          </a:xfrm>
          <a:prstGeom prst="rect">
            <a:avLst/>
          </a:prstGeom>
          <a:ln w="0">
            <a:noFill/>
          </a:ln>
        </p:spPr>
      </p:pic>
      <p:sp>
        <p:nvSpPr>
          <p:cNvPr id="362" name="Rechteck 5"/>
          <p:cNvSpPr/>
          <p:nvPr/>
        </p:nvSpPr>
        <p:spPr>
          <a:xfrm>
            <a:off x="0" y="0"/>
            <a:ext cx="7703640" cy="683928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75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Campus Reichenhainer Straße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/>
          </p:nvPr>
        </p:nvSpPr>
        <p:spPr>
          <a:xfrm>
            <a:off x="3168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Turmbau (7-Stöckiges Gebäude)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714240" lvl="1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Zentrales Prüfungsamt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Weinhold-Bau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Neues Hörsaalgebäude („Orangerie“)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Thüringer Weg 11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714240" lvl="1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Sekretariat Simone </a:t>
            </a:r>
            <a:r>
              <a:rPr lang="de-DE" sz="1400" b="0" strike="noStrike" spc="-1" dirty="0" err="1">
                <a:solidFill>
                  <a:schemeClr val="dk1"/>
                </a:solidFill>
                <a:latin typeface="Noto Serif"/>
                <a:ea typeface="Noto Serif"/>
              </a:rPr>
              <a:t>Grehl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714240" lvl="1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Prof. Medienpsychologie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446040" lvl="1" indent="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None/>
              <a:tabLst>
                <a:tab pos="0" algn="l"/>
              </a:tabLst>
            </a:pPr>
            <a:br>
              <a:rPr sz="1400" dirty="0"/>
            </a:b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 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6" name="Rechteck 24"/>
          <p:cNvSpPr/>
          <p:nvPr/>
        </p:nvSpPr>
        <p:spPr>
          <a:xfrm>
            <a:off x="0" y="6840000"/>
            <a:ext cx="11519640" cy="35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367" name="Gerader Verbinder 19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DF5F07"/>
            </a:solidFill>
            <a:round/>
          </a:ln>
        </p:spPr>
      </p:cxnSp>
      <p:cxnSp>
        <p:nvCxnSpPr>
          <p:cNvPr id="368" name="Gerader Verbinder 20"/>
          <p:cNvCxnSpPr/>
          <p:nvPr/>
        </p:nvCxnSpPr>
        <p:spPr>
          <a:xfrm>
            <a:off x="0" y="6850080"/>
            <a:ext cx="11521080" cy="7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sp>
        <p:nvSpPr>
          <p:cNvPr id="369" name="Rectangle 4"/>
          <p:cNvSpPr/>
          <p:nvPr/>
        </p:nvSpPr>
        <p:spPr>
          <a:xfrm>
            <a:off x="719640" y="6847920"/>
            <a:ext cx="10077480" cy="35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6400" tIns="43200" rIns="86400" bIns="43200" numCol="1" spc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O-Phase Wintersemester 2023 / 2024  ∙  Mentoring für die Studiengänge des IMF  ∙  Fachgruppe Medienforschung  ∙  Larissa Flade – Stefan Neubauer - Philipp Fabritius – Nico </a:t>
            </a:r>
            <a:r>
              <a:rPr lang="de-DE" sz="1000" b="0" strike="noStrike" spc="-1" dirty="0" err="1">
                <a:solidFill>
                  <a:schemeClr val="dk1"/>
                </a:solidFill>
                <a:latin typeface="Roboto Condensed Light"/>
                <a:ea typeface="Roboto Condensed Light"/>
              </a:rPr>
              <a:t>Stolzenbach</a:t>
            </a:r>
            <a:r>
              <a:rPr lang="de-DE" sz="1000" b="0" strike="noStrike" spc="-1" dirty="0">
                <a:solidFill>
                  <a:schemeClr val="dk1"/>
                </a:solidFill>
                <a:latin typeface="Roboto Condensed Light"/>
                <a:ea typeface="Roboto Condensed Light"/>
              </a:rPr>
              <a:t> ∙  07.10.2024</a:t>
            </a:r>
            <a:endParaRPr lang="de-DE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Fußzeilenplatzhalter 4"/>
          <p:cNvSpPr/>
          <p:nvPr/>
        </p:nvSpPr>
        <p:spPr>
          <a:xfrm>
            <a:off x="10800720" y="6847920"/>
            <a:ext cx="7160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fld id="{DC71F1FD-FEE2-4E19-AD4A-FBE4ABD0876A}" type="slidenum">
              <a:rPr lang="de-DE" sz="1050" b="0" strike="noStrike" spc="-1">
                <a:solidFill>
                  <a:schemeClr val="dk1"/>
                </a:solidFill>
                <a:latin typeface="Roboto Condensed Light"/>
                <a:ea typeface="Roboto Condensed Light"/>
              </a:rPr>
              <a:t>25</a:t>
            </a:fld>
            <a:endParaRPr lang="de-DE" sz="105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71" name="Gerader Verbinder 12"/>
          <p:cNvCxnSpPr/>
          <p:nvPr/>
        </p:nvCxnSpPr>
        <p:spPr>
          <a:xfrm>
            <a:off x="10800720" y="6847560"/>
            <a:ext cx="720" cy="352440"/>
          </a:xfrm>
          <a:prstGeom prst="straightConnector1">
            <a:avLst/>
          </a:prstGeom>
          <a:ln w="12700">
            <a:solidFill>
              <a:srgbClr val="9D9C9C"/>
            </a:solidFill>
            <a:round/>
          </a:ln>
        </p:spPr>
      </p:cxnSp>
    </p:spTree>
  </p:cSld>
  <p:clrMapOvr>
    <a:masterClrMapping/>
  </p:clrMapOvr>
  <p:transition spd="slow" advTm="73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Raumnummern neu &amp; alt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/>
          </p:nvPr>
        </p:nvSpPr>
        <p:spPr>
          <a:xfrm>
            <a:off x="316800" y="1727280"/>
            <a:ext cx="5374080" cy="935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3200" b="0" strike="noStrike" spc="-1">
                <a:solidFill>
                  <a:schemeClr val="dk1"/>
                </a:solidFill>
                <a:latin typeface="Noto Serif"/>
                <a:ea typeface="Noto Serif"/>
              </a:rPr>
              <a:t>C10.114</a:t>
            </a:r>
            <a:endParaRPr lang="en-US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4" name="PlaceHolder 3"/>
          <p:cNvSpPr>
            <a:spLocks noGrp="1"/>
          </p:cNvSpPr>
          <p:nvPr>
            <p:ph/>
          </p:nvPr>
        </p:nvSpPr>
        <p:spPr>
          <a:xfrm>
            <a:off x="5832000" y="1727280"/>
            <a:ext cx="5374080" cy="935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3200" b="0" strike="noStrike" spc="-1">
                <a:solidFill>
                  <a:schemeClr val="dk1"/>
                </a:solidFill>
                <a:latin typeface="Noto Serif"/>
                <a:ea typeface="Noto Serif"/>
              </a:rPr>
              <a:t>2/N114</a:t>
            </a:r>
            <a:endParaRPr lang="en-US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5" name="Inhaltsplatzhalter 2"/>
          <p:cNvSpPr/>
          <p:nvPr/>
        </p:nvSpPr>
        <p:spPr>
          <a:xfrm>
            <a:off x="864000" y="3743640"/>
            <a:ext cx="1799280" cy="43128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1400" b="0" strike="noStrike" spc="-1">
                <a:solidFill>
                  <a:schemeClr val="lt1"/>
                </a:solidFill>
                <a:latin typeface="Noto Serif"/>
                <a:ea typeface="Noto Serif"/>
              </a:rPr>
              <a:t>Uniteil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" name="Inhaltsplatzhalter 2"/>
          <p:cNvSpPr/>
          <p:nvPr/>
        </p:nvSpPr>
        <p:spPr>
          <a:xfrm>
            <a:off x="3528360" y="3743640"/>
            <a:ext cx="1799280" cy="43128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1400" b="0" strike="noStrike" spc="-1">
                <a:solidFill>
                  <a:schemeClr val="lt1"/>
                </a:solidFill>
                <a:latin typeface="Noto Serif"/>
                <a:ea typeface="Noto Serif"/>
              </a:rPr>
              <a:t>Gebäude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7" name="Inhaltsplatzhalter 2"/>
          <p:cNvSpPr/>
          <p:nvPr/>
        </p:nvSpPr>
        <p:spPr>
          <a:xfrm>
            <a:off x="6192360" y="3743640"/>
            <a:ext cx="1799280" cy="431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1400" b="0" strike="noStrike" spc="-1">
                <a:solidFill>
                  <a:schemeClr val="lt1"/>
                </a:solidFill>
                <a:latin typeface="Noto Serif"/>
                <a:ea typeface="Noto Serif"/>
              </a:rPr>
              <a:t>Stockwerk</a:t>
            </a:r>
            <a:endParaRPr lang="de-DE" sz="1400" b="0" strike="noStrike" spc="-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8" name="Inhaltsplatzhalter 2"/>
          <p:cNvSpPr/>
          <p:nvPr/>
        </p:nvSpPr>
        <p:spPr>
          <a:xfrm>
            <a:off x="8856360" y="3743640"/>
            <a:ext cx="1799280" cy="43128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1400" b="0" strike="noStrike" spc="-1">
                <a:solidFill>
                  <a:schemeClr val="lt1"/>
                </a:solidFill>
                <a:latin typeface="Noto Serif"/>
                <a:ea typeface="Noto Serif"/>
              </a:rPr>
              <a:t>Raum</a:t>
            </a:r>
            <a:endParaRPr lang="de-DE" sz="1400" b="0" strike="noStrike" spc="-1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379" name="Gerade Verbindung mit Pfeil 9"/>
          <p:cNvCxnSpPr>
            <a:stCxn id="375" idx="0"/>
          </p:cNvCxnSpPr>
          <p:nvPr/>
        </p:nvCxnSpPr>
        <p:spPr>
          <a:xfrm flipV="1">
            <a:off x="1763640" y="2447280"/>
            <a:ext cx="612720" cy="1296720"/>
          </a:xfrm>
          <a:prstGeom prst="straightConnector1">
            <a:avLst/>
          </a:prstGeom>
          <a:ln w="38100">
            <a:solidFill>
              <a:srgbClr val="DF5F07"/>
            </a:solidFill>
            <a:round/>
            <a:tailEnd type="triangle" w="med" len="med"/>
          </a:ln>
        </p:spPr>
      </p:cxnSp>
      <p:cxnSp>
        <p:nvCxnSpPr>
          <p:cNvPr id="380" name="Gerade Verbindung mit Pfeil 11"/>
          <p:cNvCxnSpPr>
            <a:stCxn id="375" idx="0"/>
          </p:cNvCxnSpPr>
          <p:nvPr/>
        </p:nvCxnSpPr>
        <p:spPr>
          <a:xfrm flipV="1">
            <a:off x="1763640" y="2375280"/>
            <a:ext cx="6013440" cy="1368720"/>
          </a:xfrm>
          <a:prstGeom prst="straightConnector1">
            <a:avLst/>
          </a:prstGeom>
          <a:ln w="38100">
            <a:solidFill>
              <a:srgbClr val="DF5F07"/>
            </a:solidFill>
            <a:round/>
            <a:tailEnd type="triangle" w="med" len="med"/>
          </a:ln>
        </p:spPr>
      </p:cxnSp>
      <p:cxnSp>
        <p:nvCxnSpPr>
          <p:cNvPr id="381" name="Gerade Verbindung mit Pfeil 13"/>
          <p:cNvCxnSpPr>
            <a:stCxn id="376" idx="0"/>
          </p:cNvCxnSpPr>
          <p:nvPr/>
        </p:nvCxnSpPr>
        <p:spPr>
          <a:xfrm flipH="1" flipV="1">
            <a:off x="2879640" y="2447280"/>
            <a:ext cx="1548720" cy="1296720"/>
          </a:xfrm>
          <a:prstGeom prst="straightConnector1">
            <a:avLst/>
          </a:prstGeom>
          <a:ln w="38100">
            <a:solidFill>
              <a:srgbClr val="6A8A26"/>
            </a:solidFill>
            <a:round/>
            <a:tailEnd type="triangle" w="med" len="med"/>
          </a:ln>
        </p:spPr>
      </p:cxnSp>
      <p:cxnSp>
        <p:nvCxnSpPr>
          <p:cNvPr id="382" name="Gerade Verbindung mit Pfeil 15"/>
          <p:cNvCxnSpPr>
            <a:stCxn id="376" idx="0"/>
          </p:cNvCxnSpPr>
          <p:nvPr/>
        </p:nvCxnSpPr>
        <p:spPr>
          <a:xfrm flipV="1">
            <a:off x="4428000" y="2447280"/>
            <a:ext cx="3755160" cy="1296720"/>
          </a:xfrm>
          <a:prstGeom prst="straightConnector1">
            <a:avLst/>
          </a:prstGeom>
          <a:ln w="38100">
            <a:solidFill>
              <a:srgbClr val="6A8A26"/>
            </a:solidFill>
            <a:round/>
            <a:tailEnd type="triangle" w="med" len="med"/>
          </a:ln>
        </p:spPr>
      </p:cxnSp>
      <p:cxnSp>
        <p:nvCxnSpPr>
          <p:cNvPr id="383" name="Gerade Verbindung mit Pfeil 19"/>
          <p:cNvCxnSpPr>
            <a:stCxn id="377" idx="0"/>
          </p:cNvCxnSpPr>
          <p:nvPr/>
        </p:nvCxnSpPr>
        <p:spPr>
          <a:xfrm flipH="1" flipV="1">
            <a:off x="3383640" y="2447280"/>
            <a:ext cx="3708720" cy="1296720"/>
          </a:xfrm>
          <a:prstGeom prst="straightConnector1">
            <a:avLst/>
          </a:prstGeom>
          <a:ln w="38100">
            <a:solidFill>
              <a:srgbClr val="123375"/>
            </a:solidFill>
            <a:round/>
            <a:tailEnd type="triangle" w="med" len="med"/>
          </a:ln>
        </p:spPr>
      </p:cxnSp>
      <p:cxnSp>
        <p:nvCxnSpPr>
          <p:cNvPr id="384" name="Gerade Verbindung mit Pfeil 21"/>
          <p:cNvCxnSpPr>
            <a:stCxn id="377" idx="0"/>
          </p:cNvCxnSpPr>
          <p:nvPr/>
        </p:nvCxnSpPr>
        <p:spPr>
          <a:xfrm flipV="1">
            <a:off x="7092000" y="2447280"/>
            <a:ext cx="1477080" cy="1296720"/>
          </a:xfrm>
          <a:prstGeom prst="straightConnector1">
            <a:avLst/>
          </a:prstGeom>
          <a:ln w="38100">
            <a:solidFill>
              <a:srgbClr val="123375"/>
            </a:solidFill>
            <a:round/>
            <a:tailEnd type="triangle" w="med" len="med"/>
          </a:ln>
        </p:spPr>
      </p:cxnSp>
      <p:cxnSp>
        <p:nvCxnSpPr>
          <p:cNvPr id="385" name="Gerade Verbindung mit Pfeil 23"/>
          <p:cNvCxnSpPr>
            <a:stCxn id="378" idx="0"/>
          </p:cNvCxnSpPr>
          <p:nvPr/>
        </p:nvCxnSpPr>
        <p:spPr>
          <a:xfrm flipH="1" flipV="1">
            <a:off x="3816000" y="2375280"/>
            <a:ext cx="5940360" cy="1368720"/>
          </a:xfrm>
          <a:prstGeom prst="straightConnector1">
            <a:avLst/>
          </a:prstGeom>
          <a:ln w="38100">
            <a:solidFill>
              <a:srgbClr val="9D0736"/>
            </a:solidFill>
            <a:round/>
            <a:tailEnd type="triangle" w="med" len="med"/>
          </a:ln>
        </p:spPr>
      </p:cxnSp>
      <p:cxnSp>
        <p:nvCxnSpPr>
          <p:cNvPr id="386" name="Gerade Verbindung mit Pfeil 25"/>
          <p:cNvCxnSpPr>
            <a:stCxn id="378" idx="0"/>
          </p:cNvCxnSpPr>
          <p:nvPr/>
        </p:nvCxnSpPr>
        <p:spPr>
          <a:xfrm flipH="1" flipV="1">
            <a:off x="9000360" y="2447280"/>
            <a:ext cx="756000" cy="1296720"/>
          </a:xfrm>
          <a:prstGeom prst="straightConnector1">
            <a:avLst/>
          </a:prstGeom>
          <a:ln w="38100">
            <a:solidFill>
              <a:srgbClr val="9D0736"/>
            </a:solidFill>
            <a:round/>
            <a:tailEnd type="triangle" w="med" len="med"/>
          </a:ln>
        </p:spPr>
      </p:cxnSp>
      <p:sp>
        <p:nvSpPr>
          <p:cNvPr id="387" name="Inhaltsplatzhalter 2"/>
          <p:cNvSpPr/>
          <p:nvPr/>
        </p:nvSpPr>
        <p:spPr>
          <a:xfrm>
            <a:off x="316800" y="4895640"/>
            <a:ext cx="10886040" cy="165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1400" b="1" strike="noStrike" spc="-1">
                <a:solidFill>
                  <a:schemeClr val="dk1"/>
                </a:solidFill>
                <a:latin typeface="Noto Serif"/>
                <a:ea typeface="Noto Serif"/>
              </a:rPr>
              <a:t>Wie sieht man hier durch?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Da hilft nur das Raumverzeichnis der TU Chemnitz: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1400" b="0" u="sng" strike="noStrike" spc="-1">
                <a:solidFill>
                  <a:schemeClr val="accent4"/>
                </a:solidFill>
                <a:uFillTx/>
                <a:latin typeface="Noto Serif"/>
                <a:ea typeface="Noto Serif"/>
                <a:hlinkClick r:id="rId2"/>
              </a:rPr>
              <a:t>tu-chemnitz.de/verwaltung/technik/luos/raum.html</a:t>
            </a:r>
            <a:r>
              <a:rPr lang="de-DE" sz="1400" b="0" u="sng" strike="noStrike" spc="-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 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 advTm="109000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1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5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0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4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8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3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47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1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56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60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64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69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Sprach- und Sportkurse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3168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das Zentrum für Fremdsprachen bietet Kurse für verschiedene Sprachen an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Einschreibung ist noch bis zum 16.10 möglich 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Alle Infos gibt es auf der Website: </a:t>
            </a:r>
            <a:br>
              <a:rPr sz="1400" dirty="0"/>
            </a:b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tu-chemnitz.de/sprachenzentrum/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 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/>
          </p:nvPr>
        </p:nvSpPr>
        <p:spPr>
          <a:xfrm>
            <a:off x="58320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das Zentrum für Sport und Gesundheitsförderung bietet für Angehörige der TU Chemnitz Kurse zu geringen Preisen an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Alle Infos gibt es auf der Website:</a:t>
            </a:r>
            <a:br>
              <a:rPr sz="1400" dirty="0"/>
            </a:b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3"/>
              </a:rPr>
              <a:t>tu-chemnitz.de/</a:t>
            </a:r>
            <a:r>
              <a:rPr lang="de-DE" sz="1400" b="0" u="sng" strike="noStrike" spc="-1" dirty="0" err="1">
                <a:solidFill>
                  <a:schemeClr val="dk1"/>
                </a:solidFill>
                <a:uFillTx/>
                <a:latin typeface="Noto Serif"/>
                <a:ea typeface="Noto Serif"/>
                <a:hlinkClick r:id="rId3"/>
              </a:rPr>
              <a:t>usz</a:t>
            </a: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3"/>
              </a:rPr>
              <a:t>/</a:t>
            </a:r>
            <a:r>
              <a:rPr lang="de-DE" sz="1400" b="0" u="sng" strike="noStrike" spc="-1" dirty="0" err="1">
                <a:solidFill>
                  <a:schemeClr val="dk1"/>
                </a:solidFill>
                <a:uFillTx/>
                <a:latin typeface="Noto Serif"/>
                <a:ea typeface="Noto Serif"/>
                <a:hlinkClick r:id="rId3"/>
              </a:rPr>
              <a:t>unisport.php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 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p:transition spd="slow" advTm="60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Erfahrungen sammeln &amp; engagieren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/>
          </p:nvPr>
        </p:nvSpPr>
        <p:spPr>
          <a:xfrm>
            <a:off x="317520" y="1727280"/>
            <a:ext cx="10887840" cy="4820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9360"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Gerade wenn man „irgendwas mit Medien“ studiert, ist es empfehlenswert, Erfahrungen neben dem Studium zu sammeln …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393" name="Grafik 5"/>
          <p:cNvPicPr/>
          <p:nvPr/>
        </p:nvPicPr>
        <p:blipFill>
          <a:blip r:embed="rId2"/>
          <a:stretch/>
        </p:blipFill>
        <p:spPr>
          <a:xfrm>
            <a:off x="6840360" y="2563200"/>
            <a:ext cx="2335320" cy="97128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6" descr="Startseite - StuRa TUC"/>
          <p:cNvPicPr/>
          <p:nvPr/>
        </p:nvPicPr>
        <p:blipFill>
          <a:blip r:embed="rId3"/>
          <a:stretch/>
        </p:blipFill>
        <p:spPr>
          <a:xfrm>
            <a:off x="234720" y="4069080"/>
            <a:ext cx="1977480" cy="1059840"/>
          </a:xfrm>
          <a:prstGeom prst="rect">
            <a:avLst/>
          </a:prstGeom>
          <a:ln w="0">
            <a:noFill/>
          </a:ln>
        </p:spPr>
      </p:pic>
      <p:pic>
        <p:nvPicPr>
          <p:cNvPr id="395" name="Grafik 8"/>
          <p:cNvPicPr/>
          <p:nvPr/>
        </p:nvPicPr>
        <p:blipFill>
          <a:blip r:embed="rId4"/>
          <a:stretch/>
        </p:blipFill>
        <p:spPr>
          <a:xfrm>
            <a:off x="698040" y="5646240"/>
            <a:ext cx="3052800" cy="794520"/>
          </a:xfrm>
          <a:prstGeom prst="rect">
            <a:avLst/>
          </a:prstGeom>
          <a:ln w="0">
            <a:noFill/>
          </a:ln>
        </p:spPr>
      </p:pic>
      <p:pic>
        <p:nvPicPr>
          <p:cNvPr id="396" name="Grafik 9"/>
          <p:cNvPicPr/>
          <p:nvPr/>
        </p:nvPicPr>
        <p:blipFill>
          <a:blip r:embed="rId5"/>
          <a:stretch/>
        </p:blipFill>
        <p:spPr>
          <a:xfrm>
            <a:off x="3168000" y="2375640"/>
            <a:ext cx="1841040" cy="1061280"/>
          </a:xfrm>
          <a:prstGeom prst="rect">
            <a:avLst/>
          </a:prstGeom>
          <a:ln w="0">
            <a:noFill/>
          </a:ln>
        </p:spPr>
      </p:pic>
      <p:pic>
        <p:nvPicPr>
          <p:cNvPr id="397" name="Grafik 11"/>
          <p:cNvPicPr/>
          <p:nvPr/>
        </p:nvPicPr>
        <p:blipFill>
          <a:blip r:embed="rId6"/>
          <a:stretch/>
        </p:blipFill>
        <p:spPr>
          <a:xfrm>
            <a:off x="5663160" y="4527360"/>
            <a:ext cx="2353680" cy="111816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2" descr="40 Jahre MTP - Marketing zwischen Theorie und Praxis e.V."/>
          <p:cNvPicPr/>
          <p:nvPr/>
        </p:nvPicPr>
        <p:blipFill>
          <a:blip r:embed="rId7"/>
          <a:stretch/>
        </p:blipFill>
        <p:spPr>
          <a:xfrm>
            <a:off x="5026320" y="5499720"/>
            <a:ext cx="1705680" cy="871560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4" descr="RABBAZ Magazin sind DafürCHEMpfer:innen › DafürCHEMpfen"/>
          <p:cNvPicPr/>
          <p:nvPr/>
        </p:nvPicPr>
        <p:blipFill>
          <a:blip r:embed="rId8"/>
          <a:stretch/>
        </p:blipFill>
        <p:spPr>
          <a:xfrm>
            <a:off x="2877480" y="3819240"/>
            <a:ext cx="1558800" cy="1558800"/>
          </a:xfrm>
          <a:prstGeom prst="rect">
            <a:avLst/>
          </a:prstGeom>
          <a:ln w="0">
            <a:noFill/>
          </a:ln>
        </p:spPr>
      </p:pic>
      <p:pic>
        <p:nvPicPr>
          <p:cNvPr id="400" name="Picture 8" descr="Radio UNiCC, 102.7 FM, Chemnitz, Germany | Free Internet Radio | TuneIn"/>
          <p:cNvPicPr/>
          <p:nvPr/>
        </p:nvPicPr>
        <p:blipFill>
          <a:blip r:embed="rId9"/>
          <a:stretch/>
        </p:blipFill>
        <p:spPr>
          <a:xfrm>
            <a:off x="5049720" y="3533040"/>
            <a:ext cx="2154960" cy="742680"/>
          </a:xfrm>
          <a:prstGeom prst="rect">
            <a:avLst/>
          </a:prstGeom>
          <a:ln w="0">
            <a:noFill/>
          </a:ln>
        </p:spPr>
      </p:pic>
      <p:sp>
        <p:nvSpPr>
          <p:cNvPr id="401" name="Inhaltsplatzhalter 2"/>
          <p:cNvSpPr/>
          <p:nvPr/>
        </p:nvSpPr>
        <p:spPr>
          <a:xfrm>
            <a:off x="6735240" y="5897160"/>
            <a:ext cx="4467600" cy="79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181080" algn="r" defTabSz="864000">
              <a:lnSpc>
                <a:spcPct val="150000"/>
              </a:lnSpc>
              <a:spcAft>
                <a:spcPts val="567"/>
              </a:spcAft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… oder bei zahlreichen anderen Initiativen, Vereinen &amp; Arbeitgebern in der Region.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2" name="Grafik 3"/>
          <p:cNvPicPr/>
          <p:nvPr/>
        </p:nvPicPr>
        <p:blipFill>
          <a:blip r:embed="rId10"/>
          <a:stretch/>
        </p:blipFill>
        <p:spPr>
          <a:xfrm>
            <a:off x="0" y="1871640"/>
            <a:ext cx="2447280" cy="2447280"/>
          </a:xfrm>
          <a:prstGeom prst="rect">
            <a:avLst/>
          </a:prstGeom>
          <a:ln w="0">
            <a:noFill/>
          </a:ln>
        </p:spPr>
      </p:pic>
      <p:pic>
        <p:nvPicPr>
          <p:cNvPr id="403" name="Grafik 4"/>
          <p:cNvPicPr/>
          <p:nvPr/>
        </p:nvPicPr>
        <p:blipFill>
          <a:blip r:embed="rId11"/>
          <a:stretch/>
        </p:blipFill>
        <p:spPr>
          <a:xfrm>
            <a:off x="9630360" y="2449080"/>
            <a:ext cx="1199520" cy="1199520"/>
          </a:xfrm>
          <a:prstGeom prst="rect">
            <a:avLst/>
          </a:prstGeom>
          <a:ln w="0">
            <a:noFill/>
          </a:ln>
        </p:spPr>
      </p:pic>
      <p:pic>
        <p:nvPicPr>
          <p:cNvPr id="404" name="Grafik 7"/>
          <p:cNvPicPr/>
          <p:nvPr/>
        </p:nvPicPr>
        <p:blipFill>
          <a:blip r:embed="rId12"/>
          <a:stretch/>
        </p:blipFill>
        <p:spPr>
          <a:xfrm>
            <a:off x="8312040" y="3995640"/>
            <a:ext cx="2635560" cy="1208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77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Vernetzung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/>
          </p:nvPr>
        </p:nvSpPr>
        <p:spPr>
          <a:xfrm>
            <a:off x="316800" y="1727280"/>
            <a:ext cx="3029760" cy="2339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1" strike="noStrike" spc="-1">
                <a:solidFill>
                  <a:schemeClr val="dk1"/>
                </a:solidFill>
                <a:latin typeface="Noto Serif"/>
                <a:ea typeface="Noto Serif"/>
              </a:rPr>
              <a:t>Bachelor </a:t>
            </a:r>
            <a:br>
              <a:rPr sz="1400"/>
            </a:br>
            <a:r>
              <a:rPr lang="de-DE" sz="1400" b="1" strike="noStrike" spc="-1">
                <a:solidFill>
                  <a:schemeClr val="dk1"/>
                </a:solidFill>
                <a:latin typeface="Noto Serif"/>
                <a:ea typeface="Noto Serif"/>
              </a:rPr>
              <a:t>Medienkommunikation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u="sng" strike="noStrike" spc="-1">
                <a:solidFill>
                  <a:schemeClr val="lt2"/>
                </a:solidFill>
                <a:uFillTx/>
                <a:latin typeface="Noto Serif"/>
                <a:ea typeface="Noto Serif"/>
                <a:hlinkClick r:id="rId2"/>
              </a:rPr>
              <a:t>https://chat.whatsapp.com/ BlBb7WkrfoIBZd2H1Lwa3o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/>
          </p:nvPr>
        </p:nvSpPr>
        <p:spPr>
          <a:xfrm>
            <a:off x="5832000" y="1727280"/>
            <a:ext cx="3029760" cy="2339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1" strike="noStrike" spc="-1">
                <a:solidFill>
                  <a:schemeClr val="dk1"/>
                </a:solidFill>
                <a:latin typeface="Noto Serif"/>
                <a:ea typeface="Noto Serif"/>
              </a:rPr>
              <a:t>Master Medien- und </a:t>
            </a:r>
            <a:br>
              <a:rPr sz="1400"/>
            </a:br>
            <a:r>
              <a:rPr lang="de-DE" sz="1400" b="1" strike="noStrike" spc="-1">
                <a:solidFill>
                  <a:schemeClr val="dk1"/>
                </a:solidFill>
                <a:latin typeface="Noto Serif"/>
                <a:ea typeface="Noto Serif"/>
              </a:rPr>
              <a:t>Instruktionspsychologie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u="sng" strike="noStrike" spc="-1">
                <a:solidFill>
                  <a:schemeClr val="lt2"/>
                </a:solidFill>
                <a:uFillTx/>
                <a:latin typeface="Noto Serif"/>
                <a:ea typeface="Noto Serif"/>
                <a:hlinkClick r:id="rId3"/>
              </a:rPr>
              <a:t>https://chat.whatsapp.com/ ERMwctvQKhOFnvbfGtrwF7</a:t>
            </a:r>
            <a:r>
              <a:rPr lang="de-DE" sz="1400" b="0" strike="noStrike" spc="-1">
                <a:solidFill>
                  <a:schemeClr val="lt2"/>
                </a:solidFill>
                <a:latin typeface="Noto Serif"/>
                <a:ea typeface="Noto Serif"/>
              </a:rPr>
              <a:t> 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8" name="Inhaltsplatzhalter 3"/>
          <p:cNvSpPr/>
          <p:nvPr/>
        </p:nvSpPr>
        <p:spPr>
          <a:xfrm>
            <a:off x="5832000" y="4302000"/>
            <a:ext cx="3029760" cy="233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1400" b="1" strike="noStrike" spc="-1">
                <a:solidFill>
                  <a:schemeClr val="dk1"/>
                </a:solidFill>
                <a:latin typeface="Noto Serif"/>
                <a:ea typeface="Noto Serif"/>
              </a:rPr>
              <a:t>Master Digitale Medien- und </a:t>
            </a:r>
            <a:br>
              <a:rPr sz="1400"/>
            </a:br>
            <a:r>
              <a:rPr lang="de-DE" sz="1400" b="1" strike="noStrike" spc="-1">
                <a:solidFill>
                  <a:schemeClr val="dk1"/>
                </a:solidFill>
                <a:latin typeface="Noto Serif"/>
                <a:ea typeface="Noto Serif"/>
              </a:rPr>
              <a:t>Kommunikationskulturen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  <a:p>
            <a:pPr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1400" b="0" u="sng" strike="noStrike" spc="-1">
                <a:solidFill>
                  <a:schemeClr val="lt2"/>
                </a:solidFill>
                <a:uFillTx/>
                <a:latin typeface="Noto Serif"/>
                <a:ea typeface="Noto Serif"/>
                <a:hlinkClick r:id="rId4"/>
              </a:rPr>
              <a:t>https://chat.whatsapp.com/ HI4DYGxTWylBgVeUEUc1Uf</a:t>
            </a:r>
            <a:r>
              <a:rPr lang="de-DE" sz="1400" b="0" strike="noStrike" spc="-1">
                <a:solidFill>
                  <a:schemeClr val="lt2"/>
                </a:solidFill>
                <a:latin typeface="Noto Serif"/>
                <a:ea typeface="Noto Serif"/>
              </a:rPr>
              <a:t> 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09" name="Picture 8" descr="WhatsApp Logo - Logo, zeichen, emblem, symbol. Geschichte und Bedeutung"/>
          <p:cNvPicPr/>
          <p:nvPr/>
        </p:nvPicPr>
        <p:blipFill>
          <a:blip r:embed="rId5"/>
          <a:srcRect t="11797" b="35641"/>
          <a:stretch/>
        </p:blipFill>
        <p:spPr>
          <a:xfrm>
            <a:off x="431640" y="4751640"/>
            <a:ext cx="4690800" cy="1047600"/>
          </a:xfrm>
          <a:prstGeom prst="rect">
            <a:avLst/>
          </a:prstGeom>
          <a:ln w="0">
            <a:noFill/>
          </a:ln>
        </p:spPr>
      </p:pic>
      <p:pic>
        <p:nvPicPr>
          <p:cNvPr id="410" name="Grafik 2" descr="Ein Bild, das Text, Screenshot, Grafiken, Schrift enthält.&#10;&#10;Automatisch generierte Beschreibung"/>
          <p:cNvPicPr/>
          <p:nvPr/>
        </p:nvPicPr>
        <p:blipFill>
          <a:blip r:embed="rId6"/>
          <a:stretch/>
        </p:blipFill>
        <p:spPr>
          <a:xfrm>
            <a:off x="3088440" y="1573560"/>
            <a:ext cx="1943280" cy="2266560"/>
          </a:xfrm>
          <a:prstGeom prst="rect">
            <a:avLst/>
          </a:prstGeom>
          <a:ln w="0">
            <a:noFill/>
          </a:ln>
        </p:spPr>
      </p:pic>
      <p:pic>
        <p:nvPicPr>
          <p:cNvPr id="411" name="Grafik 4" descr="Ein Bild, das Text, Screenshot, Grafiken, Kreis enthält.&#10;&#10;Automatisch generierte Beschreibung"/>
          <p:cNvPicPr/>
          <p:nvPr/>
        </p:nvPicPr>
        <p:blipFill>
          <a:blip r:embed="rId7"/>
          <a:stretch/>
        </p:blipFill>
        <p:spPr>
          <a:xfrm>
            <a:off x="8951040" y="1573560"/>
            <a:ext cx="1943280" cy="2266560"/>
          </a:xfrm>
          <a:prstGeom prst="rect">
            <a:avLst/>
          </a:prstGeom>
          <a:ln w="0">
            <a:noFill/>
          </a:ln>
        </p:spPr>
      </p:pic>
      <p:pic>
        <p:nvPicPr>
          <p:cNvPr id="412" name="Grafik 6" descr="Ein Bild, das Text, Grafiken, Screenshot, Kreis enthält.&#10;&#10;Automatisch generierte Beschreibung"/>
          <p:cNvPicPr/>
          <p:nvPr/>
        </p:nvPicPr>
        <p:blipFill>
          <a:blip r:embed="rId8"/>
          <a:stretch/>
        </p:blipFill>
        <p:spPr>
          <a:xfrm>
            <a:off x="8951040" y="4066920"/>
            <a:ext cx="1943280" cy="226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1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Worum wird es heute gehen?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317520" y="1727280"/>
            <a:ext cx="10887840" cy="4820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Internet und Lernplattform 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Wie ist eine Universität aufgebaut? 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Wie läuft diese Woche ab? Wann findet was statt?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Worum geht’s in meinem Studium und wer sind meine </a:t>
            </a:r>
            <a:r>
              <a:rPr lang="de-DE" sz="1400" b="0" strike="noStrike" spc="-1" dirty="0" err="1">
                <a:solidFill>
                  <a:schemeClr val="dk1"/>
                </a:solidFill>
                <a:latin typeface="Noto Serif"/>
                <a:ea typeface="Noto Serif"/>
              </a:rPr>
              <a:t>Ansprechpartner:innen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?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Wie komme ich an meine Uni-Mails und was ist </a:t>
            </a:r>
            <a:r>
              <a:rPr lang="de-DE" sz="1400" b="0" strike="noStrike" spc="-1" dirty="0" err="1">
                <a:solidFill>
                  <a:schemeClr val="dk1"/>
                </a:solidFill>
                <a:latin typeface="Noto Serif"/>
                <a:ea typeface="Noto Serif"/>
              </a:rPr>
              <a:t>BigBlueButton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?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Wo und wie finde ich Informationen zu meinem Studium und meinen Veranstaltungen?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Was muss ich zu Prüfungen und Vorleistungen im Studiengang wissen?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Wie finde ich mich in Chemnitz und an der TU zurecht?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Wie vernetze ich mich mit meinen </a:t>
            </a:r>
            <a:r>
              <a:rPr lang="de-DE" sz="1400" b="0" strike="noStrike" spc="-1" dirty="0" err="1">
                <a:solidFill>
                  <a:schemeClr val="dk1"/>
                </a:solidFill>
                <a:latin typeface="Noto Serif"/>
                <a:ea typeface="Noto Serif"/>
              </a:rPr>
              <a:t>Kommiliton:innen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?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Was sollte ich noch wissen?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p:transition spd="slow" advTm="91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Auf dem Laufenden bleiben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414" name="Grafik 10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757520" y="2700000"/>
            <a:ext cx="538200" cy="452880"/>
          </a:xfrm>
          <a:prstGeom prst="rect">
            <a:avLst/>
          </a:prstGeom>
          <a:ln w="0">
            <a:noFill/>
          </a:ln>
        </p:spPr>
      </p:pic>
      <p:pic>
        <p:nvPicPr>
          <p:cNvPr id="415" name="Grafik 11">
            <a:hlinkClick r:id="rId4"/>
          </p:cNvPr>
          <p:cNvPicPr/>
          <p:nvPr/>
        </p:nvPicPr>
        <p:blipFill>
          <a:blip r:embed="rId5"/>
          <a:stretch/>
        </p:blipFill>
        <p:spPr>
          <a:xfrm>
            <a:off x="3048840" y="1861200"/>
            <a:ext cx="539640" cy="539280"/>
          </a:xfrm>
          <a:prstGeom prst="rect">
            <a:avLst/>
          </a:prstGeom>
          <a:ln w="0">
            <a:noFill/>
          </a:ln>
        </p:spPr>
      </p:pic>
      <p:pic>
        <p:nvPicPr>
          <p:cNvPr id="416" name="Grafik 15">
            <a:hlinkClick r:id="rId6"/>
          </p:cNvPr>
          <p:cNvPicPr/>
          <p:nvPr/>
        </p:nvPicPr>
        <p:blipFill>
          <a:blip r:embed="rId7"/>
          <a:stretch/>
        </p:blipFill>
        <p:spPr>
          <a:xfrm>
            <a:off x="2401920" y="1861200"/>
            <a:ext cx="541440" cy="539280"/>
          </a:xfrm>
          <a:prstGeom prst="rect">
            <a:avLst/>
          </a:prstGeom>
          <a:ln w="0">
            <a:noFill/>
          </a:ln>
        </p:spPr>
      </p:pic>
      <p:pic>
        <p:nvPicPr>
          <p:cNvPr id="417" name="Grafik 16">
            <a:hlinkClick r:id="rId8"/>
          </p:cNvPr>
          <p:cNvPicPr/>
          <p:nvPr/>
        </p:nvPicPr>
        <p:blipFill>
          <a:blip r:embed="rId9"/>
          <a:stretch/>
        </p:blipFill>
        <p:spPr>
          <a:xfrm>
            <a:off x="1757160" y="1861200"/>
            <a:ext cx="539280" cy="539280"/>
          </a:xfrm>
          <a:prstGeom prst="rect">
            <a:avLst/>
          </a:prstGeom>
          <a:ln w="0">
            <a:noFill/>
          </a:ln>
        </p:spPr>
      </p:pic>
      <p:pic>
        <p:nvPicPr>
          <p:cNvPr id="418" name="Grafik 17">
            <a:hlinkClick r:id="rId10"/>
          </p:cNvPr>
          <p:cNvPicPr/>
          <p:nvPr/>
        </p:nvPicPr>
        <p:blipFill>
          <a:blip r:embed="rId11"/>
          <a:stretch/>
        </p:blipFill>
        <p:spPr>
          <a:xfrm>
            <a:off x="1112400" y="1910880"/>
            <a:ext cx="539280" cy="440280"/>
          </a:xfrm>
          <a:prstGeom prst="rect">
            <a:avLst/>
          </a:prstGeom>
          <a:ln w="0">
            <a:noFill/>
          </a:ln>
        </p:spPr>
      </p:pic>
      <p:pic>
        <p:nvPicPr>
          <p:cNvPr id="419" name="Grafik 24">
            <a:hlinkClick r:id="rId12"/>
          </p:cNvPr>
          <p:cNvPicPr/>
          <p:nvPr/>
        </p:nvPicPr>
        <p:blipFill>
          <a:blip r:embed="rId11"/>
          <a:stretch/>
        </p:blipFill>
        <p:spPr>
          <a:xfrm>
            <a:off x="1112400" y="2706480"/>
            <a:ext cx="539280" cy="440280"/>
          </a:xfrm>
          <a:prstGeom prst="rect">
            <a:avLst/>
          </a:prstGeom>
          <a:ln w="0">
            <a:noFill/>
          </a:ln>
        </p:spPr>
      </p:pic>
      <p:pic>
        <p:nvPicPr>
          <p:cNvPr id="420" name="Grafik 25">
            <a:hlinkClick r:id="rId13"/>
          </p:cNvPr>
          <p:cNvPicPr/>
          <p:nvPr/>
        </p:nvPicPr>
        <p:blipFill>
          <a:blip r:embed="rId7"/>
          <a:stretch/>
        </p:blipFill>
        <p:spPr>
          <a:xfrm>
            <a:off x="2401560" y="2656800"/>
            <a:ext cx="541440" cy="539280"/>
          </a:xfrm>
          <a:prstGeom prst="rect">
            <a:avLst/>
          </a:prstGeom>
          <a:ln w="0">
            <a:noFill/>
          </a:ln>
        </p:spPr>
      </p:pic>
      <p:pic>
        <p:nvPicPr>
          <p:cNvPr id="421" name="Grafik 26">
            <a:hlinkClick r:id="rId14"/>
          </p:cNvPr>
          <p:cNvPicPr/>
          <p:nvPr/>
        </p:nvPicPr>
        <p:blipFill>
          <a:blip r:embed="rId7"/>
          <a:stretch/>
        </p:blipFill>
        <p:spPr>
          <a:xfrm>
            <a:off x="1111320" y="3449160"/>
            <a:ext cx="541440" cy="539280"/>
          </a:xfrm>
          <a:prstGeom prst="rect">
            <a:avLst/>
          </a:prstGeom>
          <a:ln w="0">
            <a:noFill/>
          </a:ln>
        </p:spPr>
      </p:pic>
      <p:pic>
        <p:nvPicPr>
          <p:cNvPr id="422" name="Grafik 27">
            <a:hlinkClick r:id="rId15"/>
          </p:cNvPr>
          <p:cNvPicPr/>
          <p:nvPr/>
        </p:nvPicPr>
        <p:blipFill>
          <a:blip r:embed="rId7"/>
          <a:stretch/>
        </p:blipFill>
        <p:spPr>
          <a:xfrm>
            <a:off x="1110240" y="4239000"/>
            <a:ext cx="541440" cy="539280"/>
          </a:xfrm>
          <a:prstGeom prst="rect">
            <a:avLst/>
          </a:prstGeom>
          <a:ln w="0">
            <a:noFill/>
          </a:ln>
        </p:spPr>
      </p:pic>
      <p:pic>
        <p:nvPicPr>
          <p:cNvPr id="423" name="Grafik 28">
            <a:hlinkClick r:id="rId16"/>
          </p:cNvPr>
          <p:cNvPicPr/>
          <p:nvPr/>
        </p:nvPicPr>
        <p:blipFill>
          <a:blip r:embed="rId5"/>
          <a:stretch/>
        </p:blipFill>
        <p:spPr>
          <a:xfrm>
            <a:off x="3048840" y="2656800"/>
            <a:ext cx="539640" cy="539280"/>
          </a:xfrm>
          <a:prstGeom prst="rect">
            <a:avLst/>
          </a:prstGeom>
          <a:ln w="0">
            <a:noFill/>
          </a:ln>
        </p:spPr>
      </p:pic>
      <p:pic>
        <p:nvPicPr>
          <p:cNvPr id="424" name="Grafik 29">
            <a:hlinkClick r:id="rId17"/>
          </p:cNvPr>
          <p:cNvPicPr/>
          <p:nvPr/>
        </p:nvPicPr>
        <p:blipFill>
          <a:blip r:embed="rId5"/>
          <a:stretch/>
        </p:blipFill>
        <p:spPr>
          <a:xfrm>
            <a:off x="2403360" y="4235400"/>
            <a:ext cx="539640" cy="539280"/>
          </a:xfrm>
          <a:prstGeom prst="rect">
            <a:avLst/>
          </a:prstGeom>
          <a:ln w="0">
            <a:noFill/>
          </a:ln>
        </p:spPr>
      </p:pic>
      <p:pic>
        <p:nvPicPr>
          <p:cNvPr id="425" name="Grafik 30">
            <a:hlinkClick r:id="rId18"/>
          </p:cNvPr>
          <p:cNvPicPr/>
          <p:nvPr/>
        </p:nvPicPr>
        <p:blipFill>
          <a:blip r:embed="rId19"/>
          <a:stretch/>
        </p:blipFill>
        <p:spPr>
          <a:xfrm>
            <a:off x="1720080" y="3498120"/>
            <a:ext cx="539280" cy="441000"/>
          </a:xfrm>
          <a:prstGeom prst="rect">
            <a:avLst/>
          </a:prstGeom>
          <a:ln w="0">
            <a:noFill/>
          </a:ln>
        </p:spPr>
      </p:pic>
      <p:pic>
        <p:nvPicPr>
          <p:cNvPr id="426" name="Grafik 3">
            <a:hlinkClick r:id="rId20"/>
          </p:cNvPr>
          <p:cNvPicPr/>
          <p:nvPr/>
        </p:nvPicPr>
        <p:blipFill>
          <a:blip r:embed="rId21"/>
          <a:stretch/>
        </p:blipFill>
        <p:spPr>
          <a:xfrm>
            <a:off x="467280" y="1861200"/>
            <a:ext cx="539280" cy="539280"/>
          </a:xfrm>
          <a:prstGeom prst="rect">
            <a:avLst/>
          </a:prstGeom>
          <a:ln w="0">
            <a:noFill/>
          </a:ln>
        </p:spPr>
      </p:pic>
      <p:pic>
        <p:nvPicPr>
          <p:cNvPr id="427" name="Grafik 19">
            <a:hlinkClick r:id="rId22"/>
          </p:cNvPr>
          <p:cNvPicPr/>
          <p:nvPr/>
        </p:nvPicPr>
        <p:blipFill>
          <a:blip r:embed="rId21"/>
          <a:stretch/>
        </p:blipFill>
        <p:spPr>
          <a:xfrm>
            <a:off x="467280" y="2656800"/>
            <a:ext cx="539280" cy="539280"/>
          </a:xfrm>
          <a:prstGeom prst="rect">
            <a:avLst/>
          </a:prstGeom>
          <a:ln w="0">
            <a:noFill/>
          </a:ln>
        </p:spPr>
      </p:pic>
      <p:pic>
        <p:nvPicPr>
          <p:cNvPr id="428" name="Grafik 20">
            <a:hlinkClick r:id="rId23"/>
          </p:cNvPr>
          <p:cNvPicPr/>
          <p:nvPr/>
        </p:nvPicPr>
        <p:blipFill>
          <a:blip r:embed="rId21"/>
          <a:stretch/>
        </p:blipFill>
        <p:spPr>
          <a:xfrm>
            <a:off x="469800" y="4239000"/>
            <a:ext cx="539280" cy="539280"/>
          </a:xfrm>
          <a:prstGeom prst="rect">
            <a:avLst/>
          </a:prstGeom>
          <a:ln w="0">
            <a:noFill/>
          </a:ln>
        </p:spPr>
      </p:pic>
      <p:pic>
        <p:nvPicPr>
          <p:cNvPr id="429" name="Grafik 21">
            <a:hlinkClick r:id="rId24"/>
          </p:cNvPr>
          <p:cNvPicPr/>
          <p:nvPr/>
        </p:nvPicPr>
        <p:blipFill>
          <a:blip r:embed="rId21"/>
          <a:stretch/>
        </p:blipFill>
        <p:spPr>
          <a:xfrm>
            <a:off x="467280" y="3448080"/>
            <a:ext cx="539280" cy="539280"/>
          </a:xfrm>
          <a:prstGeom prst="rect">
            <a:avLst/>
          </a:prstGeom>
          <a:ln w="0">
            <a:noFill/>
          </a:ln>
        </p:spPr>
      </p:pic>
      <p:pic>
        <p:nvPicPr>
          <p:cNvPr id="430" name="Grafik 22">
            <a:hlinkClick r:id="rId25"/>
          </p:cNvPr>
          <p:cNvPicPr/>
          <p:nvPr/>
        </p:nvPicPr>
        <p:blipFill>
          <a:blip r:embed="rId19"/>
          <a:stretch/>
        </p:blipFill>
        <p:spPr>
          <a:xfrm>
            <a:off x="1720080" y="4284360"/>
            <a:ext cx="539280" cy="441000"/>
          </a:xfrm>
          <a:prstGeom prst="rect">
            <a:avLst/>
          </a:prstGeom>
          <a:ln w="0">
            <a:noFill/>
          </a:ln>
        </p:spPr>
      </p:pic>
      <p:sp>
        <p:nvSpPr>
          <p:cNvPr id="431" name="Inhaltsplatzhalter 2"/>
          <p:cNvSpPr/>
          <p:nvPr/>
        </p:nvSpPr>
        <p:spPr>
          <a:xfrm>
            <a:off x="469800" y="1879560"/>
            <a:ext cx="10887840" cy="482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88920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  <a:p>
            <a:pPr marL="88920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  <a:p>
            <a:pPr marL="88920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  <a:p>
            <a:pPr marL="88920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  <a:p>
            <a:pPr marL="88920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  <a:p>
            <a:pPr marL="88920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  <a:p>
            <a:pPr marL="88920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  <a:p>
            <a:pPr marL="88920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  <a:p>
            <a:pPr marL="88920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  <a:p>
            <a:pPr marL="9360" defTabSz="864000">
              <a:lnSpc>
                <a:spcPct val="15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... und bei vielen anderen natürlich auch!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" name="Inhaltsplatzhalter 2"/>
          <p:cNvSpPr/>
          <p:nvPr/>
        </p:nvSpPr>
        <p:spPr>
          <a:xfrm>
            <a:off x="2384640" y="3448800"/>
            <a:ext cx="3713040" cy="54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9360" defTabSz="8640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1400" b="1" strike="noStrike" spc="-1">
                <a:solidFill>
                  <a:schemeClr val="dk1"/>
                </a:solidFill>
                <a:latin typeface="Noto Serif"/>
                <a:ea typeface="Noto Serif"/>
              </a:rPr>
              <a:t>Institut für Medienforschung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3" name="Inhaltsplatzhalter 2"/>
          <p:cNvSpPr/>
          <p:nvPr/>
        </p:nvSpPr>
        <p:spPr>
          <a:xfrm>
            <a:off x="3045600" y="4264200"/>
            <a:ext cx="3713040" cy="539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9360" defTabSz="8640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1400" b="1" strike="noStrike" spc="-1">
                <a:solidFill>
                  <a:schemeClr val="dk1"/>
                </a:solidFill>
                <a:latin typeface="Noto Serif"/>
                <a:ea typeface="Noto Serif"/>
              </a:rPr>
              <a:t>TU Chemnitz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4" name="Rechteck 4"/>
          <p:cNvSpPr/>
          <p:nvPr/>
        </p:nvSpPr>
        <p:spPr>
          <a:xfrm>
            <a:off x="2958840" y="1770480"/>
            <a:ext cx="665640" cy="6220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/>
          </p:nvPr>
        </p:nvSpPr>
        <p:spPr>
          <a:xfrm>
            <a:off x="3081960" y="1870920"/>
            <a:ext cx="3713040" cy="534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marL="9360" indent="0" defTabSz="864000"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1" strike="noStrike" spc="-1">
                <a:solidFill>
                  <a:schemeClr val="dk1"/>
                </a:solidFill>
                <a:latin typeface="Noto Serif"/>
                <a:ea typeface="Noto Serif"/>
              </a:rPr>
              <a:t>Fachgruppe Medienforschung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6" name="Rechteck 5"/>
          <p:cNvSpPr/>
          <p:nvPr/>
        </p:nvSpPr>
        <p:spPr>
          <a:xfrm>
            <a:off x="2958840" y="2591640"/>
            <a:ext cx="730800" cy="7192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7" name="Inhaltsplatzhalter 2"/>
          <p:cNvSpPr/>
          <p:nvPr/>
        </p:nvSpPr>
        <p:spPr>
          <a:xfrm>
            <a:off x="3081960" y="2679840"/>
            <a:ext cx="3713040" cy="53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9360" defTabSz="8640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de-DE" sz="1400" b="1" strike="noStrike" spc="-1">
                <a:solidFill>
                  <a:schemeClr val="dk1"/>
                </a:solidFill>
                <a:latin typeface="Noto Serif"/>
                <a:ea typeface="Noto Serif"/>
              </a:rPr>
              <a:t>FSR Phil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 advTm="110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Kommen wir in Verbindung…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317520" y="1727280"/>
            <a:ext cx="10887840" cy="4820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mit dem WLAN-Netzwerk „tu-chemnitz.de“ kommt ihr vorübergehend ins Internet – Anmeldung mit „URZ-Login“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anschließend könnt ihr </a:t>
            </a:r>
            <a:r>
              <a:rPr lang="de-DE" sz="1400" b="0" strike="noStrike" spc="-1" dirty="0" err="1">
                <a:solidFill>
                  <a:schemeClr val="dk1"/>
                </a:solidFill>
                <a:latin typeface="Noto Serif"/>
                <a:ea typeface="Noto Serif"/>
              </a:rPr>
              <a:t>eduroam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 einrichten: </a:t>
            </a: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tu-chemnitz.de/</a:t>
            </a:r>
            <a:r>
              <a:rPr lang="de-DE" sz="1400" b="0" u="sng" strike="noStrike" spc="-1" dirty="0" err="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urz</a:t>
            </a: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/network/</a:t>
            </a:r>
            <a:r>
              <a:rPr lang="de-DE" sz="1400" b="0" u="sng" strike="noStrike" spc="-1" dirty="0" err="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access</a:t>
            </a: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/wlan.html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Wer das jetzt nicht tun will oder kann – später geht das natürlich auch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mit der Anleitung ist sogar die Einrichtung möglich, ohne vor Ort zu sein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1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Nice </a:t>
            </a:r>
            <a:r>
              <a:rPr lang="de-DE" sz="1400" b="1" strike="noStrike" spc="-1" dirty="0" err="1">
                <a:solidFill>
                  <a:schemeClr val="dk1"/>
                </a:solidFill>
                <a:latin typeface="Noto Serif"/>
                <a:ea typeface="Noto Serif"/>
              </a:rPr>
              <a:t>to</a:t>
            </a:r>
            <a:r>
              <a:rPr lang="de-DE" sz="1400" b="1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 </a:t>
            </a:r>
            <a:r>
              <a:rPr lang="de-DE" sz="1400" b="1" strike="noStrike" spc="-1" dirty="0" err="1">
                <a:solidFill>
                  <a:schemeClr val="dk1"/>
                </a:solidFill>
                <a:latin typeface="Noto Serif"/>
                <a:ea typeface="Noto Serif"/>
              </a:rPr>
              <a:t>know</a:t>
            </a:r>
            <a:r>
              <a:rPr lang="de-DE" sz="1400" b="1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: </a:t>
            </a:r>
            <a:r>
              <a:rPr lang="de-DE" sz="1400" b="0" strike="noStrike" spc="-1" dirty="0" err="1">
                <a:solidFill>
                  <a:schemeClr val="dk1"/>
                </a:solidFill>
                <a:latin typeface="Noto Serif"/>
                <a:ea typeface="Noto Serif"/>
              </a:rPr>
              <a:t>eduroam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 ist ein internationales Netzwerk - mit der Anmeldung der TU Chemnitz kommt ihr an vielen Universitäten und Forschungseinrichtungen europaweit ins Internet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3" name="Rechteck 9"/>
          <p:cNvSpPr/>
          <p:nvPr/>
        </p:nvSpPr>
        <p:spPr>
          <a:xfrm rot="21055200">
            <a:off x="6403113" y="3728118"/>
            <a:ext cx="4247640" cy="1079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800" b="1" strike="noStrike" spc="-1">
                <a:solidFill>
                  <a:schemeClr val="lt1"/>
                </a:solidFill>
                <a:latin typeface="Noto Serif"/>
                <a:ea typeface="Noto Serif"/>
              </a:rPr>
              <a:t>PRO-TIPP: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Noto Serif"/>
                <a:ea typeface="Noto Serif"/>
              </a:rPr>
              <a:t>Google ist meistens dein Freund</a:t>
            </a:r>
            <a:br>
              <a:rPr sz="1400"/>
            </a:br>
            <a:r>
              <a:rPr lang="de-DE" sz="1400" b="0" strike="noStrike" spc="-1">
                <a:solidFill>
                  <a:schemeClr val="lt1"/>
                </a:solidFill>
                <a:latin typeface="Noto Serif"/>
                <a:ea typeface="Noto Serif"/>
              </a:rPr>
              <a:t>beim Auffinden von TUC-Seiten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84" name="Grafik 1"/>
          <p:cNvPicPr/>
          <p:nvPr/>
        </p:nvPicPr>
        <p:blipFill>
          <a:blip r:embed="rId3"/>
          <a:stretch/>
        </p:blipFill>
        <p:spPr>
          <a:xfrm>
            <a:off x="735664" y="3713136"/>
            <a:ext cx="1439280" cy="1680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154000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Auf zu OPAL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3168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Lernplattform für alle sächsischen Universitäten, Hochschulen und Berufsakademien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Portal für den Zugriff auf Veranstaltungsmaterialien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spc="-1" dirty="0">
                <a:solidFill>
                  <a:schemeClr val="dk1"/>
                </a:solidFill>
                <a:latin typeface="Noto Serif"/>
                <a:ea typeface="Noto Serif"/>
              </a:rPr>
              <a:t>F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ür die Onlineeinschreibung am IMF genutzt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nach Einschreibung seid ihr auf der Liste der Teilnehmerinnen und Teilnehmer vermerkt und könnt somit mit Informationen (via E-Mail) kontaktiert werden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es gibt verschiedenste Kursbausteine mit Rechtemanagement für die Dozierenden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Zugriff über: </a:t>
            </a:r>
            <a:r>
              <a:rPr lang="de-DE" sz="1400" b="0" u="sng" strike="noStrike" spc="-1" dirty="0">
                <a:solidFill>
                  <a:schemeClr val="accent4"/>
                </a:solidFill>
                <a:uFillTx/>
                <a:latin typeface="Noto Serif"/>
                <a:ea typeface="Noto Serif"/>
                <a:hlinkClick r:id="rId2"/>
              </a:rPr>
              <a:t>bildungsportal.sachsen.de/</a:t>
            </a:r>
            <a:r>
              <a:rPr lang="de-DE" sz="1400" b="0" u="sng" strike="noStrike" spc="-1" dirty="0" err="1">
                <a:solidFill>
                  <a:schemeClr val="accent4"/>
                </a:solidFill>
                <a:uFillTx/>
                <a:latin typeface="Noto Serif"/>
                <a:ea typeface="Noto Serif"/>
                <a:hlinkClick r:id="rId2"/>
              </a:rPr>
              <a:t>opal</a:t>
            </a:r>
            <a:r>
              <a:rPr lang="de-DE" sz="1400" b="0" u="sng" strike="noStrike" spc="-1" dirty="0">
                <a:solidFill>
                  <a:schemeClr val="accent4"/>
                </a:solidFill>
                <a:uFillTx/>
                <a:latin typeface="Noto Serif"/>
                <a:ea typeface="Noto Serif"/>
                <a:hlinkClick r:id="rId2"/>
              </a:rPr>
              <a:t>/</a:t>
            </a:r>
            <a:r>
              <a:rPr lang="de-DE" sz="1400" b="0" u="sng" strike="noStrike" spc="-1" dirty="0" err="1">
                <a:solidFill>
                  <a:schemeClr val="accent4"/>
                </a:solidFill>
                <a:uFillTx/>
                <a:latin typeface="Noto Serif"/>
                <a:ea typeface="Noto Serif"/>
                <a:hlinkClick r:id="rId2"/>
              </a:rPr>
              <a:t>home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287" name="Inhaltsplatzhalter 6" descr="Ein Bild, das Text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5838120" y="1727280"/>
            <a:ext cx="5373000" cy="2865240"/>
          </a:xfrm>
          <a:prstGeom prst="rect">
            <a:avLst/>
          </a:prstGeom>
          <a:ln w="0">
            <a:noFill/>
          </a:ln>
        </p:spPr>
      </p:pic>
      <p:pic>
        <p:nvPicPr>
          <p:cNvPr id="288" name="Grafik 3"/>
          <p:cNvPicPr/>
          <p:nvPr/>
        </p:nvPicPr>
        <p:blipFill>
          <a:blip r:embed="rId4"/>
          <a:stretch/>
        </p:blipFill>
        <p:spPr>
          <a:xfrm>
            <a:off x="7740000" y="4823640"/>
            <a:ext cx="1569240" cy="1830960"/>
          </a:xfrm>
          <a:prstGeom prst="rect">
            <a:avLst/>
          </a:prstGeom>
          <a:ln w="0">
            <a:noFill/>
          </a:ln>
        </p:spPr>
      </p:pic>
      <p:sp>
        <p:nvSpPr>
          <p:cNvPr id="289" name="Pfeil nach rechts 4"/>
          <p:cNvSpPr/>
          <p:nvPr/>
        </p:nvSpPr>
        <p:spPr>
          <a:xfrm>
            <a:off x="5172293" y="5620517"/>
            <a:ext cx="2435084" cy="503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</p:cSld>
  <p:clrMapOvr>
    <a:masterClrMapping/>
  </p:clrMapOvr>
  <p:transition spd="slow" advTm="100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Aufbau der Universität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91" name="Abgerundetes Rechteck 7"/>
          <p:cNvSpPr/>
          <p:nvPr/>
        </p:nvSpPr>
        <p:spPr>
          <a:xfrm>
            <a:off x="317520" y="1383120"/>
            <a:ext cx="10884600" cy="71928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0" strike="noStrike" spc="-1">
                <a:solidFill>
                  <a:schemeClr val="lt1"/>
                </a:solidFill>
                <a:latin typeface="Noto Serif"/>
                <a:ea typeface="Noto Serif"/>
              </a:rPr>
              <a:t>Technische Universität Chemnitz</a:t>
            </a:r>
            <a:endParaRPr lang="de-D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" name="Abgerundetes Rechteck 9"/>
          <p:cNvSpPr/>
          <p:nvPr/>
        </p:nvSpPr>
        <p:spPr>
          <a:xfrm>
            <a:off x="647640" y="2203200"/>
            <a:ext cx="10554480" cy="71928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600" b="0" strike="noStrike" spc="-1">
                <a:solidFill>
                  <a:schemeClr val="lt1"/>
                </a:solidFill>
                <a:latin typeface="Noto Serif"/>
                <a:ea typeface="Noto Serif"/>
              </a:rPr>
              <a:t>Philosophische Fakultät</a:t>
            </a:r>
            <a:endParaRPr lang="de-DE" sz="1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3" name="Abgerundetes Rechteck 11"/>
          <p:cNvSpPr/>
          <p:nvPr/>
        </p:nvSpPr>
        <p:spPr>
          <a:xfrm>
            <a:off x="1079640" y="3023640"/>
            <a:ext cx="10123560" cy="719280"/>
          </a:xfrm>
          <a:prstGeom prst="roundRect">
            <a:avLst>
              <a:gd name="adj" fmla="val 16667"/>
            </a:avLst>
          </a:prstGeom>
          <a:solidFill>
            <a:srgbClr val="5D38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lt1"/>
                </a:solidFill>
                <a:latin typeface="Noto Serif"/>
                <a:ea typeface="Noto Serif"/>
              </a:rPr>
              <a:t>Institut für Medienforschung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4" name="Abgerundetes Rechteck 26"/>
          <p:cNvSpPr/>
          <p:nvPr/>
        </p:nvSpPr>
        <p:spPr>
          <a:xfrm>
            <a:off x="6467760" y="3878640"/>
            <a:ext cx="4733280" cy="719280"/>
          </a:xfrm>
          <a:prstGeom prst="roundRect">
            <a:avLst>
              <a:gd name="adj" fmla="val 16667"/>
            </a:avLst>
          </a:prstGeom>
          <a:noFill/>
          <a:ln>
            <a:solidFill>
              <a:srgbClr val="9D9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Noto Serif"/>
                <a:ea typeface="Noto Serif"/>
              </a:rPr>
              <a:t>Professur </a:t>
            </a:r>
            <a:br>
              <a:rPr sz="1400"/>
            </a:br>
            <a:r>
              <a:rPr lang="de-DE" sz="14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Noto Serif"/>
                <a:ea typeface="Noto Serif"/>
              </a:rPr>
              <a:t>Medienpsychologie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Abgerundetes Rechteck 28"/>
          <p:cNvSpPr/>
          <p:nvPr/>
        </p:nvSpPr>
        <p:spPr>
          <a:xfrm>
            <a:off x="1583640" y="3875040"/>
            <a:ext cx="4733280" cy="722880"/>
          </a:xfrm>
          <a:prstGeom prst="roundRect">
            <a:avLst>
              <a:gd name="adj" fmla="val 16667"/>
            </a:avLst>
          </a:prstGeom>
          <a:noFill/>
          <a:ln>
            <a:solidFill>
              <a:srgbClr val="9D9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Noto Serif"/>
                <a:ea typeface="Noto Serif"/>
              </a:rPr>
              <a:t>Professur </a:t>
            </a:r>
            <a:br>
              <a:rPr sz="1400"/>
            </a:br>
            <a:r>
              <a:rPr lang="de-DE" sz="14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Noto Serif"/>
                <a:ea typeface="Noto Serif"/>
              </a:rPr>
              <a:t>Kommunikations- und Medienwissenschaft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Abgerundetes Rechteck 29"/>
          <p:cNvSpPr/>
          <p:nvPr/>
        </p:nvSpPr>
        <p:spPr>
          <a:xfrm>
            <a:off x="1583640" y="4701240"/>
            <a:ext cx="4733280" cy="719280"/>
          </a:xfrm>
          <a:prstGeom prst="roundRect">
            <a:avLst>
              <a:gd name="adj" fmla="val 16667"/>
            </a:avLst>
          </a:prstGeom>
          <a:noFill/>
          <a:ln>
            <a:solidFill>
              <a:srgbClr val="9D9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Noto Serif"/>
                <a:ea typeface="Noto Serif"/>
              </a:rPr>
              <a:t>Professur </a:t>
            </a:r>
            <a:br>
              <a:rPr sz="1400"/>
            </a:br>
            <a:r>
              <a:rPr lang="de-DE" sz="14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Noto Serif"/>
                <a:ea typeface="Noto Serif"/>
              </a:rPr>
              <a:t>Visuelle Kommunikation und Mediensoziologie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Abgerundetes Rechteck 30"/>
          <p:cNvSpPr/>
          <p:nvPr/>
        </p:nvSpPr>
        <p:spPr>
          <a:xfrm>
            <a:off x="6467760" y="4701240"/>
            <a:ext cx="4733280" cy="722880"/>
          </a:xfrm>
          <a:prstGeom prst="roundRect">
            <a:avLst>
              <a:gd name="adj" fmla="val 16667"/>
            </a:avLst>
          </a:prstGeom>
          <a:noFill/>
          <a:ln>
            <a:solidFill>
              <a:srgbClr val="9D9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Noto Serif"/>
                <a:ea typeface="Noto Serif"/>
              </a:rPr>
              <a:t>Professur </a:t>
            </a:r>
            <a:br>
              <a:rPr sz="1400"/>
            </a:br>
            <a:r>
              <a:rPr lang="de-DE" sz="14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Noto Serif"/>
                <a:ea typeface="Noto Serif"/>
              </a:rPr>
              <a:t>Psychologie digitaler Lernmedien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Abgerundetes Rechteck 1"/>
          <p:cNvSpPr/>
          <p:nvPr/>
        </p:nvSpPr>
        <p:spPr>
          <a:xfrm>
            <a:off x="1583640" y="5523840"/>
            <a:ext cx="4733280" cy="719280"/>
          </a:xfrm>
          <a:prstGeom prst="roundRect">
            <a:avLst>
              <a:gd name="adj" fmla="val 16667"/>
            </a:avLst>
          </a:prstGeom>
          <a:noFill/>
          <a:ln>
            <a:solidFill>
              <a:srgbClr val="9D9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Noto Serif"/>
                <a:ea typeface="Noto Serif"/>
              </a:rPr>
              <a:t>Professur </a:t>
            </a:r>
            <a:br>
              <a:rPr sz="1400"/>
            </a:br>
            <a:r>
              <a:rPr lang="de-DE" sz="14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Noto Serif"/>
                <a:ea typeface="Noto Serif"/>
              </a:rPr>
              <a:t>Mensch und Technik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9" name="Picture 2"/>
          <p:cNvPicPr/>
          <p:nvPr/>
        </p:nvPicPr>
        <p:blipFill>
          <a:blip r:embed="rId2"/>
          <a:stretch/>
        </p:blipFill>
        <p:spPr>
          <a:xfrm>
            <a:off x="10218600" y="3116160"/>
            <a:ext cx="629640" cy="53172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4" descr="A logo with a bird head&#10;&#10;Description automatically generated"/>
          <p:cNvPicPr/>
          <p:nvPr/>
        </p:nvPicPr>
        <p:blipFill>
          <a:blip r:embed="rId3"/>
          <a:stretch/>
        </p:blipFill>
        <p:spPr>
          <a:xfrm>
            <a:off x="10065960" y="2265840"/>
            <a:ext cx="959040" cy="52920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6" descr="A black and white logo&#10;&#10;Description automatically generated"/>
          <p:cNvPicPr/>
          <p:nvPr/>
        </p:nvPicPr>
        <p:blipFill>
          <a:blip r:embed="rId4"/>
          <a:stretch/>
        </p:blipFill>
        <p:spPr>
          <a:xfrm>
            <a:off x="10065960" y="1437480"/>
            <a:ext cx="1007280" cy="564480"/>
          </a:xfrm>
          <a:prstGeom prst="rect">
            <a:avLst/>
          </a:prstGeom>
          <a:ln w="0">
            <a:noFill/>
          </a:ln>
        </p:spPr>
      </p:pic>
      <p:sp>
        <p:nvSpPr>
          <p:cNvPr id="302" name="Abgerundetes Rechteck 1"/>
          <p:cNvSpPr/>
          <p:nvPr/>
        </p:nvSpPr>
        <p:spPr>
          <a:xfrm>
            <a:off x="6467760" y="5523840"/>
            <a:ext cx="4733280" cy="719280"/>
          </a:xfrm>
          <a:prstGeom prst="roundRect">
            <a:avLst>
              <a:gd name="adj" fmla="val 16667"/>
            </a:avLst>
          </a:prstGeom>
          <a:noFill/>
          <a:ln>
            <a:solidFill>
              <a:srgbClr val="9D9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Noto Serif"/>
                <a:ea typeface="Noto Serif"/>
              </a:rPr>
              <a:t>Professur 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r>
              <a:rPr lang="de-DE" sz="1400" b="0" strike="noStrike" spc="-1">
                <a:solidFill>
                  <a:schemeClr val="dk1">
                    <a:lumMod val="50000"/>
                    <a:lumOff val="50000"/>
                  </a:schemeClr>
                </a:solidFill>
                <a:latin typeface="Noto Serif"/>
                <a:ea typeface="Noto Serif"/>
              </a:rPr>
              <a:t>Prädiktive Verhaltensanalyse</a:t>
            </a:r>
            <a:endParaRPr lang="de-DE" sz="1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 spd="slow" advTm="174000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Die wichtigsten Veranstaltungen diese Woche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/>
          </p:nvPr>
        </p:nvSpPr>
        <p:spPr>
          <a:xfrm>
            <a:off x="317520" y="1727280"/>
            <a:ext cx="10887840" cy="4820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9360"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1" strike="noStrike" spc="-1" dirty="0">
                <a:solidFill>
                  <a:schemeClr val="accent4"/>
                </a:solidFill>
                <a:latin typeface="Noto Serif"/>
                <a:ea typeface="Noto Serif"/>
              </a:rPr>
              <a:t>07.10.</a:t>
            </a:r>
            <a:r>
              <a:rPr lang="de-DE" sz="1400" b="1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18:00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Kneipentour </a:t>
            </a:r>
            <a:r>
              <a:rPr lang="de-DE" sz="1400" b="0" strike="noStrike" spc="-1" dirty="0">
                <a:solidFill>
                  <a:schemeClr val="lt2"/>
                </a:solidFill>
                <a:latin typeface="Noto Serif"/>
                <a:ea typeface="Noto Serif"/>
              </a:rPr>
              <a:t>– Treffpunkt Stadthallenpark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9360"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1" strike="noStrike" spc="-1" dirty="0">
                <a:solidFill>
                  <a:schemeClr val="accent4"/>
                </a:solidFill>
                <a:latin typeface="Noto Serif"/>
                <a:ea typeface="Noto Serif"/>
              </a:rPr>
              <a:t>08.10.</a:t>
            </a:r>
            <a:r>
              <a:rPr lang="de-DE" sz="1400" b="1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13:00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Stundenplanberatung </a:t>
            </a:r>
            <a:r>
              <a:rPr lang="de-DE" sz="1400" b="0" strike="noStrike" spc="-1" dirty="0">
                <a:solidFill>
                  <a:schemeClr val="lt2"/>
                </a:solidFill>
                <a:latin typeface="Noto Serif"/>
                <a:ea typeface="Noto Serif"/>
              </a:rPr>
              <a:t>– Treffpunkt Orangerie N001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9360"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1" strike="noStrike" spc="-1" dirty="0">
                <a:solidFill>
                  <a:schemeClr val="accent4"/>
                </a:solidFill>
                <a:latin typeface="Noto Serif"/>
                <a:ea typeface="Noto Serif"/>
              </a:rPr>
              <a:t>09.10</a:t>
            </a:r>
            <a:r>
              <a:rPr lang="de-DE" sz="1400" b="1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09:55; 10:10; 10:25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Campustour Bachelor Medienkommunikation </a:t>
            </a:r>
            <a:r>
              <a:rPr lang="de-DE" sz="1400" b="0" strike="noStrike" spc="-1" dirty="0">
                <a:solidFill>
                  <a:schemeClr val="lt2"/>
                </a:solidFill>
                <a:latin typeface="Noto Serif"/>
                <a:ea typeface="Noto Serif"/>
              </a:rPr>
              <a:t>– Treffpunkt Orangerie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9360"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</a:t>
            </a:r>
            <a:r>
              <a:rPr lang="de-DE" sz="1400" b="1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10.55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Campustour Master Medien- und Instruktionspsychologie </a:t>
            </a:r>
            <a:r>
              <a:rPr lang="de-DE" sz="1400" b="0" strike="noStrike" spc="-1" dirty="0">
                <a:solidFill>
                  <a:schemeClr val="lt2"/>
                </a:solidFill>
                <a:latin typeface="Noto Serif"/>
                <a:ea typeface="Noto Serif"/>
              </a:rPr>
              <a:t>– Treffpunkt Orangerie	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9360"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</a:t>
            </a:r>
            <a:r>
              <a:rPr lang="de-DE" sz="1400" b="1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10.55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Campustour Master Digitale Medien- und Kommunikationskulturen </a:t>
            </a:r>
            <a:r>
              <a:rPr lang="de-DE" sz="1400" b="0" strike="noStrike" spc="-1" dirty="0">
                <a:solidFill>
                  <a:schemeClr val="lt2"/>
                </a:solidFill>
                <a:latin typeface="Noto Serif"/>
                <a:ea typeface="Noto Serif"/>
              </a:rPr>
              <a:t>– Treffpunkt Orangerie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9360"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1" strike="noStrike" spc="-1" dirty="0">
                <a:solidFill>
                  <a:schemeClr val="accent4"/>
                </a:solidFill>
                <a:latin typeface="Noto Serif"/>
                <a:ea typeface="Noto Serif"/>
              </a:rPr>
              <a:t>11.10.</a:t>
            </a:r>
            <a:r>
              <a:rPr lang="de-DE" sz="1400" b="1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13.00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Allgemeine Einführung für Studienanfänger am Institut für Medienforschung </a:t>
            </a:r>
            <a:r>
              <a:rPr lang="de-DE" sz="1400" b="0" strike="noStrike" spc="-1" dirty="0">
                <a:solidFill>
                  <a:schemeClr val="lt2"/>
                </a:solidFill>
                <a:latin typeface="Noto Serif"/>
                <a:ea typeface="Noto Serif"/>
              </a:rPr>
              <a:t>– Treffpunkt Orangerie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9360"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</a:t>
            </a:r>
            <a:r>
              <a:rPr lang="de-DE" sz="1400" b="1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16.00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	Start der Online-Einschreibung für Veranstaltungen des IMF für das erste Fachsemester</a:t>
            </a:r>
          </a:p>
          <a:p>
            <a:pPr marL="9360"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9360"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Alle weiteren Veranstaltungen des FSR Phil: </a:t>
            </a: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tu-chemnitz.de/</a:t>
            </a:r>
            <a:r>
              <a:rPr lang="de-DE" sz="1400" b="0" u="sng" strike="noStrike" spc="-1" dirty="0" err="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projekt</a:t>
            </a: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/</a:t>
            </a:r>
            <a:r>
              <a:rPr lang="de-DE" sz="1400" b="0" u="sng" strike="noStrike" spc="-1" dirty="0" err="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fsrphil</a:t>
            </a:r>
            <a:r>
              <a:rPr lang="de-DE" sz="1400" b="0" u="sng" strike="noStrike" spc="-1" dirty="0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/ophase.html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 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p:transition spd="slow" advTm="203000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3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3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0" dur="500"/>
                                        <p:tgtEl>
                                          <p:spTgt spid="3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3" dur="500"/>
                                        <p:tgtEl>
                                          <p:spTgt spid="3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8" dur="500"/>
                                        <p:tgtEl>
                                          <p:spTgt spid="3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3" dur="500"/>
                                        <p:tgtEl>
                                          <p:spTgt spid="3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8" dur="500"/>
                                        <p:tgtEl>
                                          <p:spTgt spid="3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Abkürzungen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317520" y="1727280"/>
            <a:ext cx="10887840" cy="4820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B_MK__...	Bachelor Medienkommunikation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B_CC__...	Bachelor Informatik und Kommunikationswissenschaft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M_DK__...	Master Digitale Medien- und Kommunikationskulturen 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marL="338040" indent="-24912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M_MI__...	Master Medien- und Instruktionspsychologie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p:transition spd="slow" advTm="4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316800" y="287280"/>
            <a:ext cx="10886040" cy="105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 defTabSz="864000">
              <a:lnSpc>
                <a:spcPct val="114000"/>
              </a:lnSpc>
              <a:spcAft>
                <a:spcPts val="283"/>
              </a:spcAft>
              <a:buNone/>
              <a:tabLst>
                <a:tab pos="0" algn="l"/>
              </a:tabLst>
            </a:pPr>
            <a:r>
              <a:rPr lang="de-DE" sz="3400" b="1" strike="noStrike" spc="-1">
                <a:solidFill>
                  <a:schemeClr val="dk1"/>
                </a:solidFill>
                <a:latin typeface="Roboto Condensed"/>
                <a:ea typeface="Roboto Condensed"/>
              </a:rPr>
              <a:t>Medienkommunikation, B.A.</a:t>
            </a:r>
            <a:endParaRPr lang="en-US" sz="3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/>
          </p:nvPr>
        </p:nvSpPr>
        <p:spPr>
          <a:xfrm>
            <a:off x="3168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spc="-1" dirty="0">
                <a:solidFill>
                  <a:schemeClr val="dk1"/>
                </a:solidFill>
                <a:latin typeface="Noto Serif"/>
                <a:ea typeface="Noto Serif"/>
              </a:rPr>
              <a:t>B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reiter Einblick in alle Bereiche der Medienforschung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spc="-1" dirty="0">
                <a:solidFill>
                  <a:schemeClr val="dk1"/>
                </a:solidFill>
                <a:latin typeface="Noto Serif"/>
                <a:ea typeface="Noto Serif"/>
              </a:rPr>
              <a:t>P</a:t>
            </a: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raktische Anwendung in Praxismodulen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Diverse Vertiefungsmöglichkeiten </a:t>
            </a: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Wahlpflichtbereich in Marketing, Psychologie, Soziologie, Politik- und Kulturwissenschaften 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  <a:p>
            <a:pPr marL="357120" indent="-268200" defTabSz="864000">
              <a:lnSpc>
                <a:spcPct val="150000"/>
              </a:lnSpc>
              <a:spcAft>
                <a:spcPts val="601"/>
              </a:spcAft>
              <a:buClr>
                <a:srgbClr val="DF5F07"/>
              </a:buClr>
              <a:buFont typeface="Wingdings" charset="2"/>
              <a:buChar char=""/>
            </a:pPr>
            <a:r>
              <a:rPr lang="de-DE" sz="1400" b="0" strike="noStrike" spc="-1" dirty="0">
                <a:solidFill>
                  <a:schemeClr val="dk1"/>
                </a:solidFill>
                <a:latin typeface="Noto Serif"/>
                <a:ea typeface="Noto Serif"/>
              </a:rPr>
              <a:t>Grundlagen des wissenschaftlichen Arbeitens</a:t>
            </a:r>
            <a:endParaRPr lang="en-US" sz="14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/>
          </p:nvPr>
        </p:nvSpPr>
        <p:spPr>
          <a:xfrm>
            <a:off x="5832000" y="1727280"/>
            <a:ext cx="5374080" cy="4819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1" strike="noStrike" spc="-1">
                <a:solidFill>
                  <a:schemeClr val="dk1"/>
                </a:solidFill>
                <a:latin typeface="Noto Serif"/>
                <a:ea typeface="Noto Serif"/>
              </a:rPr>
              <a:t>Fachstudienberater: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Dr. Daniel Pietschmann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Institut für Medienforschung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  <a:p>
            <a:pPr indent="0" defTabSz="864000">
              <a:lnSpc>
                <a:spcPct val="15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400" b="0" u="sng" strike="noStrike" spc="-1">
                <a:solidFill>
                  <a:schemeClr val="dk1"/>
                </a:solidFill>
                <a:uFillTx/>
                <a:latin typeface="Noto Serif"/>
                <a:ea typeface="Noto Serif"/>
                <a:hlinkClick r:id="rId2"/>
              </a:rPr>
              <a:t>daniel.pietschmann@phil.tu-chemnitz.de</a:t>
            </a:r>
            <a:br>
              <a:rPr sz="1400"/>
            </a:br>
            <a:r>
              <a:rPr lang="de-DE" sz="1400" b="0" strike="noStrike" spc="-1">
                <a:solidFill>
                  <a:schemeClr val="dk1"/>
                </a:solidFill>
                <a:latin typeface="Noto Serif"/>
                <a:ea typeface="Noto Serif"/>
              </a:rPr>
              <a:t>+49 371 531-37693</a:t>
            </a:r>
            <a:endParaRPr lang="en-US" sz="1400" b="0" strike="noStrike" spc="-1">
              <a:solidFill>
                <a:schemeClr val="dk1"/>
              </a:solidFill>
              <a:latin typeface="Calibri"/>
            </a:endParaRPr>
          </a:p>
        </p:txBody>
      </p:sp>
    </p:spTree>
  </p:cSld>
  <p:clrMapOvr>
    <a:masterClrMapping/>
  </p:clrMapOvr>
  <p:transition spd="slow" advTm="91000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0" dur="500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" dur="500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6" dur="500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el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Technische Universität Chemnitz">
      <a:majorFont>
        <a:latin typeface="Roboto Condensed"/>
        <a:ea typeface=""/>
        <a:cs typeface="Arial"/>
      </a:majorFont>
      <a:minorFont>
        <a:latin typeface="Roboto Condensed"/>
        <a:ea typeface="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nhalt mit Gliederungszeile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Leerfolien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Leerfolien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Leerfolien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UC Folgefolien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UC Folgefolien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UC Folgefolien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UC Folgefolien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UC Folgefolien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UC Folgefolien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halt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ThemeFG">
  <a:themeElements>
    <a:clrScheme name="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ThemeFG">
  <a:themeElements>
    <a:clrScheme name="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hemeFG">
  <a:themeElements>
    <a:clrScheme name="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ThemeFG">
  <a:themeElements>
    <a:clrScheme name="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ThemeFG">
  <a:themeElements>
    <a:clrScheme name="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halt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halt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nhalt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Inhalt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Inhalt mit Gliederungszeile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nhalt mit Gliederungszeile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Inhalt mit Gliederungszeile">
  <a:themeElements>
    <a:clrScheme name="TU Chemnitz 2018">
      <a:dk1>
        <a:srgbClr val="000000"/>
      </a:dk1>
      <a:lt1>
        <a:srgbClr val="FFFFFF"/>
      </a:lt1>
      <a:dk2>
        <a:srgbClr val="006F5F"/>
      </a:dk2>
      <a:lt2>
        <a:srgbClr val="9D9C9C"/>
      </a:lt2>
      <a:accent1>
        <a:srgbClr val="123375"/>
      </a:accent1>
      <a:accent2>
        <a:srgbClr val="9D0736"/>
      </a:accent2>
      <a:accent3>
        <a:srgbClr val="E4032D"/>
      </a:accent3>
      <a:accent4>
        <a:srgbClr val="DF5F07"/>
      </a:accent4>
      <a:accent5>
        <a:srgbClr val="8D6831"/>
      </a:accent5>
      <a:accent6>
        <a:srgbClr val="6A8A26"/>
      </a:accent6>
      <a:hlink>
        <a:srgbClr val="9D9C9C"/>
      </a:hlink>
      <a:folHlink>
        <a:srgbClr val="9D9C9C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Titel</Template>
  <TotalTime>0</TotalTime>
  <Words>1841</Words>
  <Application>Microsoft Office PowerPoint</Application>
  <PresentationFormat>Benutzerdefiniert</PresentationFormat>
  <Paragraphs>247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24</vt:i4>
      </vt:variant>
      <vt:variant>
        <vt:lpstr>Folientitel</vt:lpstr>
      </vt:variant>
      <vt:variant>
        <vt:i4>30</vt:i4>
      </vt:variant>
    </vt:vector>
  </HeadingPairs>
  <TitlesOfParts>
    <vt:vector size="63" baseType="lpstr">
      <vt:lpstr>Arial</vt:lpstr>
      <vt:lpstr>Calibri</vt:lpstr>
      <vt:lpstr>Noto Serif</vt:lpstr>
      <vt:lpstr>Roboto</vt:lpstr>
      <vt:lpstr>Roboto Black</vt:lpstr>
      <vt:lpstr>Roboto Condensed</vt:lpstr>
      <vt:lpstr>Roboto Condensed Light</vt:lpstr>
      <vt:lpstr>Symbol</vt:lpstr>
      <vt:lpstr>Wingdings</vt:lpstr>
      <vt:lpstr>Titel</vt:lpstr>
      <vt:lpstr>Inhalt</vt:lpstr>
      <vt:lpstr>Inhalt</vt:lpstr>
      <vt:lpstr>Inhalt</vt:lpstr>
      <vt:lpstr>Inhalt</vt:lpstr>
      <vt:lpstr>Inhalt</vt:lpstr>
      <vt:lpstr>Inhalt mit Gliederungszeile</vt:lpstr>
      <vt:lpstr>Inhalt mit Gliederungszeile</vt:lpstr>
      <vt:lpstr>Inhalt mit Gliederungszeile</vt:lpstr>
      <vt:lpstr>Inhalt mit Gliederungszeile</vt:lpstr>
      <vt:lpstr>Leerfolien</vt:lpstr>
      <vt:lpstr>Leerfolien</vt:lpstr>
      <vt:lpstr>Leerfolien</vt:lpstr>
      <vt:lpstr>TUC Folgefolien </vt:lpstr>
      <vt:lpstr>TUC Folgefolien </vt:lpstr>
      <vt:lpstr>TUC Folgefolien </vt:lpstr>
      <vt:lpstr>TUC Folgefolien </vt:lpstr>
      <vt:lpstr>TUC Folgefolien </vt:lpstr>
      <vt:lpstr>TUC Folgefolien </vt:lpstr>
      <vt:lpstr>ThemeFG</vt:lpstr>
      <vt:lpstr>ThemeFG</vt:lpstr>
      <vt:lpstr>ThemeFG</vt:lpstr>
      <vt:lpstr>ThemeFG</vt:lpstr>
      <vt:lpstr>ThemeFG</vt:lpstr>
      <vt:lpstr>Mentoring </vt:lpstr>
      <vt:lpstr>PowerPoint-Präsentation</vt:lpstr>
      <vt:lpstr>Worum wird es heute gehen?</vt:lpstr>
      <vt:lpstr>Kommen wir in Verbindung…</vt:lpstr>
      <vt:lpstr>Auf zu OPAL</vt:lpstr>
      <vt:lpstr>Aufbau der Universität</vt:lpstr>
      <vt:lpstr>Die wichtigsten Veranstaltungen diese Woche</vt:lpstr>
      <vt:lpstr>Abkürzungen</vt:lpstr>
      <vt:lpstr>Medienkommunikation, B.A.</vt:lpstr>
      <vt:lpstr>Informatik und Kommunikationswissenschaft, B.Sc.</vt:lpstr>
      <vt:lpstr>Digitale Medien- und Kommunikationskulturen, M.A.</vt:lpstr>
      <vt:lpstr>Medien- und Instruktionspsychologie, M.Sc.</vt:lpstr>
      <vt:lpstr>E-Mail-Dienst</vt:lpstr>
      <vt:lpstr>Wo finde ich Infos zu meinem Stundenplan?</vt:lpstr>
      <vt:lpstr>Wo finde ich Infos zu meinen Veranstaltungen?</vt:lpstr>
      <vt:lpstr>Was sind eigentlich Studiendokumente?</vt:lpstr>
      <vt:lpstr>Kurseinschreibung</vt:lpstr>
      <vt:lpstr>Mailverteiler für aktuelle Infos</vt:lpstr>
      <vt:lpstr>SB-Service und Prüfungsanmeldung</vt:lpstr>
      <vt:lpstr>Prüfungsformen</vt:lpstr>
      <vt:lpstr>Prüfungsanmeldung per Formular</vt:lpstr>
      <vt:lpstr>Versuchspersonenstunden</vt:lpstr>
      <vt:lpstr>Wie finde ich mich an der Uni zurecht?</vt:lpstr>
      <vt:lpstr>Campus Straße der Nationen</vt:lpstr>
      <vt:lpstr>Campus Reichenhainer Straße</vt:lpstr>
      <vt:lpstr>Raumnummern neu &amp; alt</vt:lpstr>
      <vt:lpstr>Sprach- und Sportkurse</vt:lpstr>
      <vt:lpstr>Erfahrungen sammeln &amp; engagieren</vt:lpstr>
      <vt:lpstr>Vernetzung</vt:lpstr>
      <vt:lpstr>Auf dem Laufenden bleiben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Mentoring für die Studiengänge des IMF</dc:title>
  <dc:subject/>
  <dc:creator>Thore Zielke</dc:creator>
  <dc:description/>
  <cp:lastModifiedBy>phfa</cp:lastModifiedBy>
  <cp:revision>26</cp:revision>
  <dcterms:created xsi:type="dcterms:W3CDTF">2021-09-20T16:50:15Z</dcterms:created>
  <dcterms:modified xsi:type="dcterms:W3CDTF">2024-10-06T19:28:58Z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PresentationFormat">
    <vt:lpwstr>Benutzerdefiniert</vt:lpwstr>
  </property>
  <property fmtid="{D5CDD505-2E9C-101B-9397-08002B2CF9AE}" pid="4" name="Slides">
    <vt:i4>30</vt:i4>
  </property>
</Properties>
</file>